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4"/>
  </p:notesMasterIdLst>
  <p:handoutMasterIdLst>
    <p:handoutMasterId r:id="rId75"/>
  </p:handoutMasterIdLst>
  <p:sldIdLst>
    <p:sldId id="256" r:id="rId5"/>
    <p:sldId id="333" r:id="rId6"/>
    <p:sldId id="343" r:id="rId7"/>
    <p:sldId id="351" r:id="rId8"/>
    <p:sldId id="257" r:id="rId9"/>
    <p:sldId id="307" r:id="rId10"/>
    <p:sldId id="259" r:id="rId11"/>
    <p:sldId id="308" r:id="rId12"/>
    <p:sldId id="261" r:id="rId13"/>
    <p:sldId id="353" r:id="rId14"/>
    <p:sldId id="300" r:id="rId15"/>
    <p:sldId id="263" r:id="rId16"/>
    <p:sldId id="264" r:id="rId17"/>
    <p:sldId id="283" r:id="rId18"/>
    <p:sldId id="314" r:id="rId19"/>
    <p:sldId id="313" r:id="rId20"/>
    <p:sldId id="265" r:id="rId21"/>
    <p:sldId id="266" r:id="rId22"/>
    <p:sldId id="325" r:id="rId23"/>
    <p:sldId id="269" r:id="rId24"/>
    <p:sldId id="270" r:id="rId25"/>
    <p:sldId id="310" r:id="rId26"/>
    <p:sldId id="319" r:id="rId27"/>
    <p:sldId id="331" r:id="rId28"/>
    <p:sldId id="320" r:id="rId29"/>
    <p:sldId id="301" r:id="rId30"/>
    <p:sldId id="271" r:id="rId31"/>
    <p:sldId id="348" r:id="rId32"/>
    <p:sldId id="274" r:id="rId33"/>
    <p:sldId id="272" r:id="rId34"/>
    <p:sldId id="349" r:id="rId35"/>
    <p:sldId id="337" r:id="rId36"/>
    <p:sldId id="273" r:id="rId37"/>
    <p:sldId id="282" r:id="rId38"/>
    <p:sldId id="358" r:id="rId39"/>
    <p:sldId id="356" r:id="rId40"/>
    <p:sldId id="284" r:id="rId41"/>
    <p:sldId id="315" r:id="rId42"/>
    <p:sldId id="311" r:id="rId43"/>
    <p:sldId id="342" r:id="rId44"/>
    <p:sldId id="338" r:id="rId45"/>
    <p:sldId id="359" r:id="rId46"/>
    <p:sldId id="339" r:id="rId47"/>
    <p:sldId id="340" r:id="rId48"/>
    <p:sldId id="306" r:id="rId49"/>
    <p:sldId id="341" r:id="rId50"/>
    <p:sldId id="286" r:id="rId51"/>
    <p:sldId id="347" r:id="rId52"/>
    <p:sldId id="316" r:id="rId53"/>
    <p:sldId id="355" r:id="rId54"/>
    <p:sldId id="312" r:id="rId55"/>
    <p:sldId id="346" r:id="rId56"/>
    <p:sldId id="318" r:id="rId57"/>
    <p:sldId id="328" r:id="rId58"/>
    <p:sldId id="344" r:id="rId59"/>
    <p:sldId id="345" r:id="rId60"/>
    <p:sldId id="352" r:id="rId61"/>
    <p:sldId id="317" r:id="rId62"/>
    <p:sldId id="303" r:id="rId63"/>
    <p:sldId id="287" r:id="rId64"/>
    <p:sldId id="280" r:id="rId65"/>
    <p:sldId id="324" r:id="rId66"/>
    <p:sldId id="288" r:id="rId67"/>
    <p:sldId id="289" r:id="rId68"/>
    <p:sldId id="326" r:id="rId69"/>
    <p:sldId id="327" r:id="rId70"/>
    <p:sldId id="335" r:id="rId71"/>
    <p:sldId id="360" r:id="rId72"/>
    <p:sldId id="304" r:id="rId7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D379C6-C8F0-47BA-B30A-0EBE03E414A2}">
          <p14:sldIdLst>
            <p14:sldId id="256"/>
            <p14:sldId id="333"/>
            <p14:sldId id="343"/>
            <p14:sldId id="351"/>
            <p14:sldId id="257"/>
            <p14:sldId id="307"/>
            <p14:sldId id="259"/>
            <p14:sldId id="308"/>
            <p14:sldId id="261"/>
            <p14:sldId id="353"/>
            <p14:sldId id="300"/>
            <p14:sldId id="263"/>
            <p14:sldId id="264"/>
            <p14:sldId id="283"/>
            <p14:sldId id="314"/>
            <p14:sldId id="313"/>
            <p14:sldId id="265"/>
            <p14:sldId id="266"/>
            <p14:sldId id="325"/>
            <p14:sldId id="269"/>
            <p14:sldId id="270"/>
            <p14:sldId id="310"/>
            <p14:sldId id="319"/>
            <p14:sldId id="331"/>
            <p14:sldId id="320"/>
            <p14:sldId id="301"/>
            <p14:sldId id="271"/>
            <p14:sldId id="348"/>
            <p14:sldId id="274"/>
            <p14:sldId id="272"/>
            <p14:sldId id="349"/>
            <p14:sldId id="337"/>
            <p14:sldId id="273"/>
            <p14:sldId id="282"/>
            <p14:sldId id="358"/>
            <p14:sldId id="356"/>
            <p14:sldId id="284"/>
            <p14:sldId id="315"/>
            <p14:sldId id="311"/>
            <p14:sldId id="342"/>
            <p14:sldId id="338"/>
            <p14:sldId id="359"/>
            <p14:sldId id="339"/>
            <p14:sldId id="340"/>
            <p14:sldId id="306"/>
            <p14:sldId id="341"/>
            <p14:sldId id="286"/>
            <p14:sldId id="347"/>
            <p14:sldId id="316"/>
            <p14:sldId id="355"/>
            <p14:sldId id="312"/>
            <p14:sldId id="346"/>
            <p14:sldId id="318"/>
            <p14:sldId id="328"/>
            <p14:sldId id="344"/>
            <p14:sldId id="345"/>
            <p14:sldId id="352"/>
            <p14:sldId id="317"/>
            <p14:sldId id="303"/>
            <p14:sldId id="287"/>
            <p14:sldId id="280"/>
            <p14:sldId id="324"/>
            <p14:sldId id="288"/>
            <p14:sldId id="289"/>
            <p14:sldId id="326"/>
            <p14:sldId id="327"/>
            <p14:sldId id="335"/>
            <p14:sldId id="360"/>
            <p14:sldId id="3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D32"/>
    <a:srgbClr val="919925"/>
    <a:srgbClr val="E7E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17" autoAdjust="0"/>
    <p:restoredTop sz="73208" autoAdjust="0"/>
  </p:normalViewPr>
  <p:slideViewPr>
    <p:cSldViewPr snapToGrid="0">
      <p:cViewPr varScale="1">
        <p:scale>
          <a:sx n="82" d="100"/>
          <a:sy n="82" d="100"/>
        </p:scale>
        <p:origin x="912" y="78"/>
      </p:cViewPr>
      <p:guideLst>
        <p:guide orient="horz" pos="2160"/>
        <p:guide pos="3840"/>
      </p:guideLst>
    </p:cSldViewPr>
  </p:slideViewPr>
  <p:outlineViewPr>
    <p:cViewPr>
      <p:scale>
        <a:sx n="33" d="100"/>
        <a:sy n="33" d="100"/>
      </p:scale>
      <p:origin x="0" y="-437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87" tIns="46244" rIns="92487" bIns="46244" rtlCol="0"/>
          <a:lstStyle>
            <a:lvl1pPr algn="r">
              <a:defRPr sz="1200"/>
            </a:lvl1pPr>
          </a:lstStyle>
          <a:p>
            <a:endParaRPr lang="en-US"/>
          </a:p>
        </p:txBody>
      </p:sp>
      <p:sp>
        <p:nvSpPr>
          <p:cNvPr id="4" name="Footer Placeholder 3"/>
          <p:cNvSpPr>
            <a:spLocks noGrp="1"/>
          </p:cNvSpPr>
          <p:nvPr>
            <p:ph type="ftr" sz="quarter" idx="2"/>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0"/>
            <a:ext cx="3011699" cy="463407"/>
          </a:xfrm>
          <a:prstGeom prst="rect">
            <a:avLst/>
          </a:prstGeom>
        </p:spPr>
        <p:txBody>
          <a:bodyPr vert="horz" lIns="92487" tIns="46244" rIns="92487" bIns="46244" rtlCol="0" anchor="b"/>
          <a:lstStyle>
            <a:lvl1pPr algn="r">
              <a:defRPr sz="1200"/>
            </a:lvl1pPr>
          </a:lstStyle>
          <a:p>
            <a:fld id="{D2BAC390-6B83-43F7-AE65-0439EC2E2F09}" type="slidenum">
              <a:rPr lang="en-US" smtClean="0"/>
              <a:t>‹#›</a:t>
            </a:fld>
            <a:endParaRPr lang="en-US"/>
          </a:p>
        </p:txBody>
      </p:sp>
    </p:spTree>
    <p:extLst>
      <p:ext uri="{BB962C8B-B14F-4D97-AF65-F5344CB8AC3E}">
        <p14:creationId xmlns:p14="http://schemas.microsoft.com/office/powerpoint/2010/main" val="2352406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36" tIns="45718" rIns="91436" bIns="45718"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95326" y="4387851"/>
            <a:ext cx="5559425" cy="4156075"/>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36" tIns="45718" rIns="91436" bIns="45718" rtlCol="0" anchor="b"/>
          <a:lstStyle>
            <a:lvl1pPr algn="r">
              <a:defRPr sz="1200"/>
            </a:lvl1pPr>
          </a:lstStyle>
          <a:p>
            <a:fld id="{AE6A4576-ED43-453C-9FF9-A8EBA16C7635}" type="slidenum">
              <a:rPr lang="en-US" smtClean="0"/>
              <a:t>‹#›</a:t>
            </a:fld>
            <a:endParaRPr lang="en-US"/>
          </a:p>
        </p:txBody>
      </p:sp>
    </p:spTree>
    <p:extLst>
      <p:ext uri="{BB962C8B-B14F-4D97-AF65-F5344CB8AC3E}">
        <p14:creationId xmlns:p14="http://schemas.microsoft.com/office/powerpoint/2010/main" val="24466941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lkgrovecity.org/gran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lkgrovecity.org/gran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6A4576-ED43-453C-9FF9-A8EBA16C7635}" type="slidenum">
              <a:rPr lang="en-US" smtClean="0"/>
              <a:t>1</a:t>
            </a:fld>
            <a:endParaRPr lang="en-US"/>
          </a:p>
        </p:txBody>
      </p:sp>
    </p:spTree>
    <p:extLst>
      <p:ext uri="{BB962C8B-B14F-4D97-AF65-F5344CB8AC3E}">
        <p14:creationId xmlns:p14="http://schemas.microsoft.com/office/powerpoint/2010/main" val="332336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Question</a:t>
            </a:r>
          </a:p>
          <a:p>
            <a:pPr lvl="1"/>
            <a:r>
              <a:rPr lang="en-US" dirty="0"/>
              <a:t>Funding Type</a:t>
            </a:r>
          </a:p>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10</a:t>
            </a:fld>
            <a:endParaRPr lang="en-US"/>
          </a:p>
        </p:txBody>
      </p:sp>
    </p:spTree>
    <p:extLst>
      <p:ext uri="{BB962C8B-B14F-4D97-AF65-F5344CB8AC3E}">
        <p14:creationId xmlns:p14="http://schemas.microsoft.com/office/powerpoint/2010/main" val="354426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11</a:t>
            </a:fld>
            <a:endParaRPr lang="en-US"/>
          </a:p>
        </p:txBody>
      </p:sp>
    </p:spTree>
    <p:extLst>
      <p:ext uri="{BB962C8B-B14F-4D97-AF65-F5344CB8AC3E}">
        <p14:creationId xmlns:p14="http://schemas.microsoft.com/office/powerpoint/2010/main" val="73530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applications or funding opportunities as they are identified in WebGrants</a:t>
            </a:r>
          </a:p>
        </p:txBody>
      </p:sp>
      <p:sp>
        <p:nvSpPr>
          <p:cNvPr id="5" name="Slide Number Placeholder 4"/>
          <p:cNvSpPr>
            <a:spLocks noGrp="1"/>
          </p:cNvSpPr>
          <p:nvPr>
            <p:ph type="sldNum" sz="quarter" idx="5"/>
          </p:nvPr>
        </p:nvSpPr>
        <p:spPr/>
        <p:txBody>
          <a:bodyPr/>
          <a:lstStyle/>
          <a:p>
            <a:fld id="{AE6A4576-ED43-453C-9FF9-A8EBA16C7635}" type="slidenum">
              <a:rPr lang="en-US" smtClean="0"/>
              <a:t>12</a:t>
            </a:fld>
            <a:endParaRPr lang="en-US"/>
          </a:p>
        </p:txBody>
      </p:sp>
    </p:spTree>
    <p:extLst>
      <p:ext uri="{BB962C8B-B14F-4D97-AF65-F5344CB8AC3E}">
        <p14:creationId xmlns:p14="http://schemas.microsoft.com/office/powerpoint/2010/main" val="206318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13</a:t>
            </a:fld>
            <a:endParaRPr lang="en-US"/>
          </a:p>
        </p:txBody>
      </p:sp>
    </p:spTree>
    <p:extLst>
      <p:ext uri="{BB962C8B-B14F-4D97-AF65-F5344CB8AC3E}">
        <p14:creationId xmlns:p14="http://schemas.microsoft.com/office/powerpoint/2010/main" val="185740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otherwise exempt under applicable law, applications and application materials are public records. All information received from an applicant, whether received in connection with a grant application or in connection with any grant-funded activities performed, are subject to disclosure pursuant to the California Public Records Act, unless otherwise exempt.</a:t>
            </a:r>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14</a:t>
            </a:fld>
            <a:endParaRPr lang="en-US"/>
          </a:p>
        </p:txBody>
      </p:sp>
    </p:spTree>
    <p:extLst>
      <p:ext uri="{BB962C8B-B14F-4D97-AF65-F5344CB8AC3E}">
        <p14:creationId xmlns:p14="http://schemas.microsoft.com/office/powerpoint/2010/main" val="99173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15</a:t>
            </a:fld>
            <a:endParaRPr lang="en-US"/>
          </a:p>
        </p:txBody>
      </p:sp>
    </p:spTree>
    <p:extLst>
      <p:ext uri="{BB962C8B-B14F-4D97-AF65-F5344CB8AC3E}">
        <p14:creationId xmlns:p14="http://schemas.microsoft.com/office/powerpoint/2010/main" val="52420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16</a:t>
            </a:fld>
            <a:endParaRPr lang="en-US"/>
          </a:p>
        </p:txBody>
      </p:sp>
    </p:spTree>
    <p:extLst>
      <p:ext uri="{BB962C8B-B14F-4D97-AF65-F5344CB8AC3E}">
        <p14:creationId xmlns:p14="http://schemas.microsoft.com/office/powerpoint/2010/main" val="155918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17</a:t>
            </a:fld>
            <a:endParaRPr lang="en-US"/>
          </a:p>
        </p:txBody>
      </p:sp>
    </p:spTree>
    <p:extLst>
      <p:ext uri="{BB962C8B-B14F-4D97-AF65-F5344CB8AC3E}">
        <p14:creationId xmlns:p14="http://schemas.microsoft.com/office/powerpoint/2010/main" val="36181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CDBG has additional eligibility and reporting requirements, while CSG is the most flexible funding source.</a:t>
            </a:r>
          </a:p>
        </p:txBody>
      </p:sp>
      <p:sp>
        <p:nvSpPr>
          <p:cNvPr id="5" name="Slide Number Placeholder 4"/>
          <p:cNvSpPr>
            <a:spLocks noGrp="1"/>
          </p:cNvSpPr>
          <p:nvPr>
            <p:ph type="sldNum" sz="quarter" idx="5"/>
          </p:nvPr>
        </p:nvSpPr>
        <p:spPr/>
        <p:txBody>
          <a:bodyPr/>
          <a:lstStyle/>
          <a:p>
            <a:fld id="{AE6A4576-ED43-453C-9FF9-A8EBA16C7635}" type="slidenum">
              <a:rPr lang="en-US" smtClean="0"/>
              <a:t>18</a:t>
            </a:fld>
            <a:endParaRPr lang="en-US"/>
          </a:p>
        </p:txBody>
      </p:sp>
    </p:spTree>
    <p:extLst>
      <p:ext uri="{BB962C8B-B14F-4D97-AF65-F5344CB8AC3E}">
        <p14:creationId xmlns:p14="http://schemas.microsoft.com/office/powerpoint/2010/main" val="2997499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19</a:t>
            </a:fld>
            <a:endParaRPr lang="en-US"/>
          </a:p>
        </p:txBody>
      </p:sp>
    </p:spTree>
    <p:extLst>
      <p:ext uri="{BB962C8B-B14F-4D97-AF65-F5344CB8AC3E}">
        <p14:creationId xmlns:p14="http://schemas.microsoft.com/office/powerpoint/2010/main" val="24650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Alicia Tutt and I am a Senior Grant Analyst with the City overseeing some of our nonprofit grant programs.</a:t>
            </a:r>
          </a:p>
          <a:p>
            <a:r>
              <a:rPr lang="en-US" dirty="0"/>
              <a:t>Today’s webinar is being recorded and the recording will be posted on the website within a day or two.</a:t>
            </a:r>
          </a:p>
          <a:p>
            <a:r>
              <a:rPr lang="en-US" dirty="0"/>
              <a:t>All participants are logging in on mute with cameras disabled – you will have ability to raise hand and unmute at the end for live questions and answers</a:t>
            </a:r>
          </a:p>
          <a:p>
            <a:r>
              <a:rPr lang="en-US" dirty="0"/>
              <a:t>If you have questions during the presentation – please enter in the Q&amp;A (at top or bottom of screen) – if they are not answered as we go through the slides we will respond at the end of the webinar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chat box is not being monitored so be sure to enter everything in the Q&amp;A section. </a:t>
            </a:r>
          </a:p>
          <a:p>
            <a:r>
              <a:rPr lang="en-US" dirty="0"/>
              <a:t>If you have questions after the webinar I encourage you to reach out to staff directly – our contact information is listed at the end of the slides.</a:t>
            </a:r>
          </a:p>
          <a:p>
            <a:endParaRPr lang="en-US" dirty="0"/>
          </a:p>
          <a:p>
            <a:r>
              <a:rPr lang="en-US" dirty="0"/>
              <a:t>At this time I would like to let our other presenter introduce </a:t>
            </a:r>
            <a:r>
              <a:rPr lang="en-US"/>
              <a:t>herself - </a:t>
            </a:r>
            <a:r>
              <a:rPr lang="en-US" dirty="0"/>
              <a:t>Jodie.</a:t>
            </a:r>
          </a:p>
          <a:p>
            <a:r>
              <a:rPr lang="en-US" dirty="0"/>
              <a:t>	</a:t>
            </a:r>
          </a:p>
        </p:txBody>
      </p:sp>
      <p:sp>
        <p:nvSpPr>
          <p:cNvPr id="4" name="Slide Number Placeholder 3"/>
          <p:cNvSpPr>
            <a:spLocks noGrp="1"/>
          </p:cNvSpPr>
          <p:nvPr>
            <p:ph type="sldNum" sz="quarter" idx="10"/>
          </p:nvPr>
        </p:nvSpPr>
        <p:spPr/>
        <p:txBody>
          <a:bodyPr/>
          <a:lstStyle/>
          <a:p>
            <a:fld id="{AE6A4576-ED43-453C-9FF9-A8EBA16C7635}" type="slidenum">
              <a:rPr lang="en-US" smtClean="0"/>
              <a:t>2</a:t>
            </a:fld>
            <a:endParaRPr lang="en-US"/>
          </a:p>
        </p:txBody>
      </p:sp>
    </p:spTree>
    <p:extLst>
      <p:ext uri="{BB962C8B-B14F-4D97-AF65-F5344CB8AC3E}">
        <p14:creationId xmlns:p14="http://schemas.microsoft.com/office/powerpoint/2010/main" val="277360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20</a:t>
            </a:fld>
            <a:endParaRPr lang="en-US"/>
          </a:p>
        </p:txBody>
      </p:sp>
    </p:spTree>
    <p:extLst>
      <p:ext uri="{BB962C8B-B14F-4D97-AF65-F5344CB8AC3E}">
        <p14:creationId xmlns:p14="http://schemas.microsoft.com/office/powerpoint/2010/main" val="2591602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21</a:t>
            </a:fld>
            <a:endParaRPr lang="en-US"/>
          </a:p>
        </p:txBody>
      </p:sp>
    </p:spTree>
    <p:extLst>
      <p:ext uri="{BB962C8B-B14F-4D97-AF65-F5344CB8AC3E}">
        <p14:creationId xmlns:p14="http://schemas.microsoft.com/office/powerpoint/2010/main" val="2370628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22</a:t>
            </a:fld>
            <a:endParaRPr lang="en-US"/>
          </a:p>
        </p:txBody>
      </p:sp>
    </p:spTree>
    <p:extLst>
      <p:ext uri="{BB962C8B-B14F-4D97-AF65-F5344CB8AC3E}">
        <p14:creationId xmlns:p14="http://schemas.microsoft.com/office/powerpoint/2010/main" val="365146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29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16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26</a:t>
            </a:fld>
            <a:endParaRPr lang="en-US"/>
          </a:p>
        </p:txBody>
      </p:sp>
    </p:spTree>
    <p:extLst>
      <p:ext uri="{BB962C8B-B14F-4D97-AF65-F5344CB8AC3E}">
        <p14:creationId xmlns:p14="http://schemas.microsoft.com/office/powerpoint/2010/main" val="4702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Calibri" pitchFamily="34" charset="0"/>
              </a:rPr>
              <a:t>Link is also available on City website at </a:t>
            </a:r>
            <a:r>
              <a:rPr lang="en-US" dirty="0">
                <a:highlight>
                  <a:srgbClr val="FFFF00"/>
                </a:highlight>
                <a:latin typeface="Calibri" pitchFamily="34" charset="0"/>
                <a:hlinkClick r:id="rId3"/>
              </a:rPr>
              <a:t>www.elkgrovecity.org/grants</a:t>
            </a:r>
            <a:r>
              <a:rPr lang="en-US" dirty="0">
                <a:highlight>
                  <a:srgbClr val="FFFF00"/>
                </a:highligh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Calibri" pitchFamily="34" charset="0"/>
              </a:rPr>
              <a:t>City staff must approve each registration, which could take one or two business days (although likely will be approved within a few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Calibri" pitchFamily="34" charset="0"/>
              </a:rPr>
              <a:t>Grant writers, after setting up an account City staff can assist with linking additional organizations to your profile.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latin typeface="Calibri" pitchFamily="34" charset="0"/>
            </a:endParaRPr>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27</a:t>
            </a:fld>
            <a:endParaRPr lang="en-US"/>
          </a:p>
        </p:txBody>
      </p:sp>
    </p:spTree>
    <p:extLst>
      <p:ext uri="{BB962C8B-B14F-4D97-AF65-F5344CB8AC3E}">
        <p14:creationId xmlns:p14="http://schemas.microsoft.com/office/powerpoint/2010/main" val="1110912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latin typeface="Calibri" pitchFamily="34" charset="0"/>
              </a:rPr>
              <a:t>WebGrants login page – on the righthand side blue links for Step-by-step instructional guides (also found on City webpage)</a:t>
            </a:r>
          </a:p>
          <a:p>
            <a:pPr lvl="1"/>
            <a:r>
              <a:rPr lang="en-US" dirty="0">
                <a:highlight>
                  <a:srgbClr val="FFFF00"/>
                </a:highlight>
                <a:latin typeface="Calibri" pitchFamily="34" charset="0"/>
              </a:rPr>
              <a:t>How to register for a WebGrants account</a:t>
            </a:r>
          </a:p>
          <a:p>
            <a:pPr lvl="1"/>
            <a:r>
              <a:rPr lang="en-US" dirty="0">
                <a:highlight>
                  <a:srgbClr val="FFFF00"/>
                </a:highlight>
                <a:latin typeface="Calibri" pitchFamily="34" charset="0"/>
              </a:rPr>
              <a:t>How to apply for funding in WebGrants</a:t>
            </a:r>
            <a:endParaRPr lang="en-US" dirty="0">
              <a:latin typeface="Calibri" pitchFamily="34" charset="0"/>
            </a:endParaRPr>
          </a:p>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28</a:t>
            </a:fld>
            <a:endParaRPr lang="en-US"/>
          </a:p>
        </p:txBody>
      </p:sp>
    </p:spTree>
    <p:extLst>
      <p:ext uri="{BB962C8B-B14F-4D97-AF65-F5344CB8AC3E}">
        <p14:creationId xmlns:p14="http://schemas.microsoft.com/office/powerpoint/2010/main" val="1582966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itchFamily="34" charset="0"/>
              </a:rPr>
              <a:t>Fairly self-explanatory</a:t>
            </a:r>
          </a:p>
          <a:p>
            <a:endParaRPr lang="en-US" dirty="0"/>
          </a:p>
          <a:p>
            <a:r>
              <a:rPr lang="en-US" dirty="0"/>
              <a:t>Attachments – some of these used to be required for each grant application. With this new system we can collect at the organization level rather than required organizations to submit multiple times. These include Articles of Incorporation, Bylaws, Current Board of Director’s List, IRS Federal Tax-Exempt Letter, and signed W-9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itchFamily="34" charset="0"/>
            </a:endParaRPr>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29</a:t>
            </a:fld>
            <a:endParaRPr lang="en-US"/>
          </a:p>
        </p:txBody>
      </p:sp>
    </p:spTree>
    <p:extLst>
      <p:ext uri="{BB962C8B-B14F-4D97-AF65-F5344CB8AC3E}">
        <p14:creationId xmlns:p14="http://schemas.microsoft.com/office/powerpoint/2010/main" val="82191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30</a:t>
            </a:fld>
            <a:endParaRPr lang="en-US"/>
          </a:p>
        </p:txBody>
      </p:sp>
    </p:spTree>
    <p:extLst>
      <p:ext uri="{BB962C8B-B14F-4D97-AF65-F5344CB8AC3E}">
        <p14:creationId xmlns:p14="http://schemas.microsoft.com/office/powerpoint/2010/main" val="198965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3</a:t>
            </a:fld>
            <a:endParaRPr lang="en-US"/>
          </a:p>
        </p:txBody>
      </p:sp>
    </p:spTree>
    <p:extLst>
      <p:ext uri="{BB962C8B-B14F-4D97-AF65-F5344CB8AC3E}">
        <p14:creationId xmlns:p14="http://schemas.microsoft.com/office/powerpoint/2010/main" val="2844728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32</a:t>
            </a:fld>
            <a:endParaRPr lang="en-US"/>
          </a:p>
        </p:txBody>
      </p:sp>
    </p:spTree>
    <p:extLst>
      <p:ext uri="{BB962C8B-B14F-4D97-AF65-F5344CB8AC3E}">
        <p14:creationId xmlns:p14="http://schemas.microsoft.com/office/powerpoint/2010/main" val="3604456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33</a:t>
            </a:fld>
            <a:endParaRPr lang="en-US"/>
          </a:p>
        </p:txBody>
      </p:sp>
    </p:spTree>
    <p:extLst>
      <p:ext uri="{BB962C8B-B14F-4D97-AF65-F5344CB8AC3E}">
        <p14:creationId xmlns:p14="http://schemas.microsoft.com/office/powerpoint/2010/main" val="325123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Calibri" pitchFamily="34" charset="0"/>
              </a:rPr>
              <a:t>Check the required attachments page early since some items may take awhile to pull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Calibri" pitchFamily="34" charset="0"/>
              </a:rPr>
              <a:t>Some attachments are captured when the organization registers</a:t>
            </a:r>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34</a:t>
            </a:fld>
            <a:endParaRPr lang="en-US"/>
          </a:p>
        </p:txBody>
      </p:sp>
    </p:spTree>
    <p:extLst>
      <p:ext uri="{BB962C8B-B14F-4D97-AF65-F5344CB8AC3E}">
        <p14:creationId xmlns:p14="http://schemas.microsoft.com/office/powerpoint/2010/main" val="214413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35</a:t>
            </a:fld>
            <a:endParaRPr lang="en-US"/>
          </a:p>
        </p:txBody>
      </p:sp>
    </p:spTree>
    <p:extLst>
      <p:ext uri="{BB962C8B-B14F-4D97-AF65-F5344CB8AC3E}">
        <p14:creationId xmlns:p14="http://schemas.microsoft.com/office/powerpoint/2010/main" val="437852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36</a:t>
            </a:fld>
            <a:endParaRPr lang="en-US"/>
          </a:p>
        </p:txBody>
      </p:sp>
    </p:spTree>
    <p:extLst>
      <p:ext uri="{BB962C8B-B14F-4D97-AF65-F5344CB8AC3E}">
        <p14:creationId xmlns:p14="http://schemas.microsoft.com/office/powerpoint/2010/main" val="1491461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is not monitoring application close at 11:59 pm – please make sure all questions are directed to staff in time to answer during normal business hours prior to the deadline. </a:t>
            </a:r>
          </a:p>
        </p:txBody>
      </p:sp>
      <p:sp>
        <p:nvSpPr>
          <p:cNvPr id="5" name="Slide Number Placeholder 4"/>
          <p:cNvSpPr>
            <a:spLocks noGrp="1"/>
          </p:cNvSpPr>
          <p:nvPr>
            <p:ph type="sldNum" sz="quarter" idx="5"/>
          </p:nvPr>
        </p:nvSpPr>
        <p:spPr/>
        <p:txBody>
          <a:bodyPr/>
          <a:lstStyle/>
          <a:p>
            <a:fld id="{AE6A4576-ED43-453C-9FF9-A8EBA16C7635}" type="slidenum">
              <a:rPr lang="en-US" smtClean="0"/>
              <a:t>37</a:t>
            </a:fld>
            <a:endParaRPr lang="en-US"/>
          </a:p>
        </p:txBody>
      </p:sp>
    </p:spTree>
    <p:extLst>
      <p:ext uri="{BB962C8B-B14F-4D97-AF65-F5344CB8AC3E}">
        <p14:creationId xmlns:p14="http://schemas.microsoft.com/office/powerpoint/2010/main" val="2552643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Archived video of this webinar - </a:t>
            </a:r>
            <a:r>
              <a:rPr lang="en-US" dirty="0">
                <a:latin typeface="Calibri" pitchFamily="34" charset="0"/>
                <a:hlinkClick r:id="rId3"/>
              </a:rPr>
              <a:t>www.elkgrovecity.org/grants</a:t>
            </a:r>
            <a:r>
              <a:rPr lang="en-US" dirty="0">
                <a:latin typeface="Calibri" pitchFamily="34" charset="0"/>
              </a:rPr>
              <a:t> </a:t>
            </a:r>
            <a:endParaRPr lang="en-US" dirty="0"/>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38</a:t>
            </a:fld>
            <a:endParaRPr lang="en-US"/>
          </a:p>
        </p:txBody>
      </p:sp>
    </p:spTree>
    <p:extLst>
      <p:ext uri="{BB962C8B-B14F-4D97-AF65-F5344CB8AC3E}">
        <p14:creationId xmlns:p14="http://schemas.microsoft.com/office/powerpoint/2010/main" val="1804245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39</a:t>
            </a:fld>
            <a:endParaRPr lang="en-US"/>
          </a:p>
        </p:txBody>
      </p:sp>
    </p:spTree>
    <p:extLst>
      <p:ext uri="{BB962C8B-B14F-4D97-AF65-F5344CB8AC3E}">
        <p14:creationId xmlns:p14="http://schemas.microsoft.com/office/powerpoint/2010/main" val="1558151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41</a:t>
            </a:fld>
            <a:endParaRPr lang="en-US"/>
          </a:p>
        </p:txBody>
      </p:sp>
    </p:spTree>
    <p:extLst>
      <p:ext uri="{BB962C8B-B14F-4D97-AF65-F5344CB8AC3E}">
        <p14:creationId xmlns:p14="http://schemas.microsoft.com/office/powerpoint/2010/main" val="3807479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42</a:t>
            </a:fld>
            <a:endParaRPr lang="en-US"/>
          </a:p>
        </p:txBody>
      </p:sp>
    </p:spTree>
    <p:extLst>
      <p:ext uri="{BB962C8B-B14F-4D97-AF65-F5344CB8AC3E}">
        <p14:creationId xmlns:p14="http://schemas.microsoft.com/office/powerpoint/2010/main" val="75949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Questions </a:t>
            </a:r>
          </a:p>
          <a:p>
            <a:pPr lvl="1"/>
            <a:r>
              <a:rPr lang="en-US" dirty="0"/>
              <a:t>Population Served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Prior Funding</a:t>
            </a:r>
          </a:p>
          <a:p>
            <a:pPr lvl="1"/>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4</a:t>
            </a:fld>
            <a:endParaRPr lang="en-US"/>
          </a:p>
        </p:txBody>
      </p:sp>
    </p:spTree>
    <p:extLst>
      <p:ext uri="{BB962C8B-B14F-4D97-AF65-F5344CB8AC3E}">
        <p14:creationId xmlns:p14="http://schemas.microsoft.com/office/powerpoint/2010/main" val="3001226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75788B"/>
                </a:solidFill>
                <a:effectLst/>
                <a:latin typeface="Helvetica Neue"/>
              </a:rPr>
              <a:t>Overview - Summarize all services provided by the organization.</a:t>
            </a:r>
          </a:p>
          <a:p>
            <a:pPr marL="171450" indent="-171450">
              <a:buFont typeface="Arial" panose="020B0604020202020204" pitchFamily="34" charset="0"/>
              <a:buChar char="•"/>
            </a:pPr>
            <a:r>
              <a:rPr lang="en-US" b="0" i="0" dirty="0">
                <a:solidFill>
                  <a:srgbClr val="75788B"/>
                </a:solidFill>
                <a:effectLst/>
                <a:latin typeface="Helvetica Neue"/>
              </a:rPr>
              <a:t>Experience – demonstrate capacity to manage grant funding</a:t>
            </a:r>
          </a:p>
          <a:p>
            <a:pPr marL="171450" indent="-171450">
              <a:buFont typeface="Arial" panose="020B0604020202020204" pitchFamily="34" charset="0"/>
              <a:buChar char="•"/>
            </a:pPr>
            <a:r>
              <a:rPr lang="en-US" b="0" i="0" dirty="0">
                <a:solidFill>
                  <a:srgbClr val="75788B"/>
                </a:solidFill>
                <a:effectLst/>
                <a:latin typeface="Helvetica Neue"/>
              </a:rPr>
              <a:t>Management – positions responsible for implementing proposed activity</a:t>
            </a:r>
          </a:p>
          <a:p>
            <a:pPr marL="171450" indent="-171450">
              <a:buFont typeface="Arial" panose="020B0604020202020204" pitchFamily="34" charset="0"/>
              <a:buChar char="•"/>
            </a:pPr>
            <a:r>
              <a:rPr lang="en-US" b="0" i="0" dirty="0">
                <a:solidFill>
                  <a:srgbClr val="75788B"/>
                </a:solidFill>
                <a:effectLst/>
                <a:latin typeface="Helvetica Neue"/>
              </a:rPr>
              <a:t>Partner Agencies – will any other agency assist with implementation (referrals, additional services, etc.)</a:t>
            </a:r>
          </a:p>
          <a:p>
            <a:pPr marL="171450" indent="-171450">
              <a:buFont typeface="Arial" panose="020B0604020202020204" pitchFamily="34" charset="0"/>
              <a:buChar char="•"/>
            </a:pPr>
            <a:endParaRPr lang="en-US" b="0" i="0" dirty="0">
              <a:solidFill>
                <a:srgbClr val="75788B"/>
              </a:solidFill>
              <a:effectLst/>
              <a:latin typeface="Helvetica Neue"/>
            </a:endParaRP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AE6A4576-ED43-453C-9FF9-A8EBA16C7635}" type="slidenum">
              <a:rPr lang="en-US" smtClean="0"/>
              <a:t>43</a:t>
            </a:fld>
            <a:endParaRPr lang="en-US"/>
          </a:p>
        </p:txBody>
      </p:sp>
    </p:spTree>
    <p:extLst>
      <p:ext uri="{BB962C8B-B14F-4D97-AF65-F5344CB8AC3E}">
        <p14:creationId xmlns:p14="http://schemas.microsoft.com/office/powerpoint/2010/main" val="2738384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086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87AD"/>
                </a:solidFill>
                <a:effectLst/>
                <a:latin typeface="Helvetica Neue"/>
              </a:rPr>
              <a:t>Complete the form below making sure to detail the </a:t>
            </a:r>
            <a:r>
              <a:rPr lang="en-US" b="1" i="0" dirty="0">
                <a:solidFill>
                  <a:srgbClr val="3A87AD"/>
                </a:solidFill>
                <a:effectLst/>
                <a:latin typeface="Helvetica Neue"/>
              </a:rPr>
              <a:t>full cost</a:t>
            </a:r>
            <a:r>
              <a:rPr lang="en-US" b="0" i="0" dirty="0">
                <a:solidFill>
                  <a:srgbClr val="3A87AD"/>
                </a:solidFill>
                <a:effectLst/>
                <a:latin typeface="Helvetica Neue"/>
              </a:rPr>
              <a:t> of providing the proposed project. The “Requested Amount” is the amount of funding the organization is requesting in grant funds from the City. The “Matching Funds” category should include all other funding sources used for the proposed project. "In-kind Contributions" should include the cash value of non-monetary contributions necessary for the organization to provide the proposed project. Please use the “Other” categories for planned expenditures that do not fit in the fields provided. A short description </a:t>
            </a:r>
            <a:r>
              <a:rPr lang="en-US" b="1" i="0" dirty="0">
                <a:solidFill>
                  <a:srgbClr val="3A87AD"/>
                </a:solidFill>
                <a:effectLst/>
                <a:latin typeface="Helvetica Neue"/>
              </a:rPr>
              <a:t>must</a:t>
            </a:r>
            <a:r>
              <a:rPr lang="en-US" b="0" i="0" dirty="0">
                <a:solidFill>
                  <a:srgbClr val="3A87AD"/>
                </a:solidFill>
                <a:effectLst/>
                <a:latin typeface="Helvetica Neue"/>
              </a:rPr>
              <a:t> be provided if using these categories.</a:t>
            </a:r>
            <a:br>
              <a:rPr lang="en-US" dirty="0"/>
            </a:br>
            <a:br>
              <a:rPr lang="en-US" dirty="0"/>
            </a:br>
            <a:r>
              <a:rPr lang="en-US" b="0" i="0" dirty="0">
                <a:solidFill>
                  <a:srgbClr val="3A87AD"/>
                </a:solidFill>
                <a:effectLst/>
                <a:latin typeface="Helvetica Neue"/>
              </a:rPr>
              <a:t>*The 10% de minimis indirect cost rate may be used by any non-federal entity that has never received a negotiated indirect cost rate. This rate would be charged against modified total direct costs (MTDC). MTDC includes all direct salaries and wages, applicable fringe benefits, materials and supplies, services, and travel. MTDC does not include equipment, capital expenditures, rental costs, tuition remission, scholarships and fellowships, and participant support costs. The 10% de minimis rate must only be used to pay for overhead costs that are not directly charged to the grant. If an applicant has an approved negotiated indirect cost allocation plan a copy should be included under the 'Attachments' tab.</a:t>
            </a:r>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46</a:t>
            </a:fld>
            <a:endParaRPr lang="en-US"/>
          </a:p>
        </p:txBody>
      </p:sp>
    </p:spTree>
    <p:extLst>
      <p:ext uri="{BB962C8B-B14F-4D97-AF65-F5344CB8AC3E}">
        <p14:creationId xmlns:p14="http://schemas.microsoft.com/office/powerpoint/2010/main" val="828221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47</a:t>
            </a:fld>
            <a:endParaRPr lang="en-US"/>
          </a:p>
        </p:txBody>
      </p:sp>
    </p:spTree>
    <p:extLst>
      <p:ext uri="{BB962C8B-B14F-4D97-AF65-F5344CB8AC3E}">
        <p14:creationId xmlns:p14="http://schemas.microsoft.com/office/powerpoint/2010/main" val="345274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347472"/>
            <a:r>
              <a:rPr lang="en-US" dirty="0">
                <a:latin typeface="Calibri" pitchFamily="34" charset="0"/>
              </a:rPr>
              <a:t>February 21 - March 1</a:t>
            </a:r>
          </a:p>
          <a:p>
            <a:pPr lvl="1" indent="-347472"/>
            <a:r>
              <a:rPr lang="en-US" dirty="0">
                <a:latin typeface="Calibri" pitchFamily="34" charset="0"/>
              </a:rPr>
              <a:t>Questions will be sent through WebGrants and will go to those accounts associated with the application </a:t>
            </a:r>
          </a:p>
          <a:p>
            <a:pPr lvl="1" indent="-347472"/>
            <a:r>
              <a:rPr lang="en-US" dirty="0">
                <a:latin typeface="Calibri" pitchFamily="34" charset="0"/>
              </a:rPr>
              <a:t>Short turn around time for responses – a few days to a week </a:t>
            </a:r>
          </a:p>
          <a:p>
            <a:pPr lvl="1" indent="-347472"/>
            <a:r>
              <a:rPr lang="en-US" dirty="0">
                <a:latin typeface="Calibri" pitchFamily="34" charset="0"/>
              </a:rPr>
              <a:t>Failure to respond means we have less information to provide Executive Team and City Council should questions arise</a:t>
            </a:r>
          </a:p>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48</a:t>
            </a:fld>
            <a:endParaRPr lang="en-US"/>
          </a:p>
        </p:txBody>
      </p:sp>
    </p:spTree>
    <p:extLst>
      <p:ext uri="{BB962C8B-B14F-4D97-AF65-F5344CB8AC3E}">
        <p14:creationId xmlns:p14="http://schemas.microsoft.com/office/powerpoint/2010/main" val="1886603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anticipates the following schedule for reviewing submitted applications and determining funding awards:</a:t>
            </a:r>
          </a:p>
          <a:p>
            <a:endParaRPr lang="en-US" dirty="0"/>
          </a:p>
          <a:p>
            <a:r>
              <a:rPr lang="en-US" dirty="0"/>
              <a:t>Please note – March 27 council date – this is where funding recommendations will be presented to Council. Agenda with links to the Staff Report detailing funding recommendations will be emailed out the Friday before the meeting. Applicants can attend the meeting and/or view the archived meeting on the city’s website</a:t>
            </a:r>
            <a:r>
              <a:rPr lang="en-US" dirty="0">
                <a:highlight>
                  <a:srgbClr val="00FFFF"/>
                </a:highlight>
              </a:rPr>
              <a:t>.</a:t>
            </a:r>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49</a:t>
            </a:fld>
            <a:endParaRPr lang="en-US"/>
          </a:p>
        </p:txBody>
      </p:sp>
    </p:spTree>
    <p:extLst>
      <p:ext uri="{BB962C8B-B14F-4D97-AF65-F5344CB8AC3E}">
        <p14:creationId xmlns:p14="http://schemas.microsoft.com/office/powerpoint/2010/main" val="444357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Question</a:t>
            </a:r>
          </a:p>
          <a:p>
            <a:pPr lvl="1"/>
            <a:r>
              <a:rPr lang="en-US" dirty="0"/>
              <a:t>Critical Programming</a:t>
            </a:r>
          </a:p>
          <a:p>
            <a:endParaRPr lang="en-US" dirty="0"/>
          </a:p>
        </p:txBody>
      </p:sp>
      <p:sp>
        <p:nvSpPr>
          <p:cNvPr id="4" name="Slide Number Placeholder 3"/>
          <p:cNvSpPr>
            <a:spLocks noGrp="1"/>
          </p:cNvSpPr>
          <p:nvPr>
            <p:ph type="sldNum" sz="quarter" idx="5"/>
          </p:nvPr>
        </p:nvSpPr>
        <p:spPr/>
        <p:txBody>
          <a:bodyPr/>
          <a:lstStyle/>
          <a:p>
            <a:fld id="{AE6A4576-ED43-453C-9FF9-A8EBA16C7635}" type="slidenum">
              <a:rPr lang="en-US" smtClean="0"/>
              <a:t>50</a:t>
            </a:fld>
            <a:endParaRPr lang="en-US"/>
          </a:p>
        </p:txBody>
      </p:sp>
    </p:spTree>
    <p:extLst>
      <p:ext uri="{BB962C8B-B14F-4D97-AF65-F5344CB8AC3E}">
        <p14:creationId xmlns:p14="http://schemas.microsoft.com/office/powerpoint/2010/main" val="1759975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51</a:t>
            </a:fld>
            <a:endParaRPr lang="en-US"/>
          </a:p>
        </p:txBody>
      </p:sp>
    </p:spTree>
    <p:extLst>
      <p:ext uri="{BB962C8B-B14F-4D97-AF65-F5344CB8AC3E}">
        <p14:creationId xmlns:p14="http://schemas.microsoft.com/office/powerpoint/2010/main" val="2381469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96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277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funding opportunities with the City</a:t>
            </a:r>
          </a:p>
          <a:p>
            <a:r>
              <a:rPr lang="en-US" dirty="0"/>
              <a:t>Start process early to get through application review, Council, CDBG public hearing </a:t>
            </a:r>
          </a:p>
          <a:p>
            <a:r>
              <a:rPr lang="en-US" dirty="0"/>
              <a:t>Agreements in place July 1, 2024</a:t>
            </a:r>
          </a:p>
        </p:txBody>
      </p:sp>
      <p:sp>
        <p:nvSpPr>
          <p:cNvPr id="5" name="Slide Number Placeholder 4"/>
          <p:cNvSpPr>
            <a:spLocks noGrp="1"/>
          </p:cNvSpPr>
          <p:nvPr>
            <p:ph type="sldNum" sz="quarter" idx="5"/>
          </p:nvPr>
        </p:nvSpPr>
        <p:spPr/>
        <p:txBody>
          <a:bodyPr/>
          <a:lstStyle/>
          <a:p>
            <a:fld id="{AE6A4576-ED43-453C-9FF9-A8EBA16C7635}" type="slidenum">
              <a:rPr lang="en-US" smtClean="0"/>
              <a:t>5</a:t>
            </a:fld>
            <a:endParaRPr lang="en-US"/>
          </a:p>
        </p:txBody>
      </p:sp>
    </p:spTree>
    <p:extLst>
      <p:ext uri="{BB962C8B-B14F-4D97-AF65-F5344CB8AC3E}">
        <p14:creationId xmlns:p14="http://schemas.microsoft.com/office/powerpoint/2010/main" val="3537096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278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964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616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anticipates the following schedule for reviewing submitted applications and determining funding awards:</a:t>
            </a:r>
          </a:p>
          <a:p>
            <a:endParaRPr lang="en-US" dirty="0"/>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4576-ED43-453C-9FF9-A8EBA16C7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557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a:p>
            <a:r>
              <a:rPr lang="en-US" dirty="0"/>
              <a:t>Community Need</a:t>
            </a:r>
          </a:p>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59</a:t>
            </a:fld>
            <a:endParaRPr lang="en-US"/>
          </a:p>
        </p:txBody>
      </p:sp>
    </p:spTree>
    <p:extLst>
      <p:ext uri="{BB962C8B-B14F-4D97-AF65-F5344CB8AC3E}">
        <p14:creationId xmlns:p14="http://schemas.microsoft.com/office/powerpoint/2010/main" val="3798400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 City works with a third party to manage. If awarded, City staff will guide you through the submission process.</a:t>
            </a:r>
          </a:p>
        </p:txBody>
      </p:sp>
      <p:sp>
        <p:nvSpPr>
          <p:cNvPr id="5" name="Slide Number Placeholder 4"/>
          <p:cNvSpPr>
            <a:spLocks noGrp="1"/>
          </p:cNvSpPr>
          <p:nvPr>
            <p:ph type="sldNum" sz="quarter" idx="5"/>
          </p:nvPr>
        </p:nvSpPr>
        <p:spPr/>
        <p:txBody>
          <a:bodyPr/>
          <a:lstStyle/>
          <a:p>
            <a:fld id="{AE6A4576-ED43-453C-9FF9-A8EBA16C7635}" type="slidenum">
              <a:rPr lang="en-US" smtClean="0"/>
              <a:t>60</a:t>
            </a:fld>
            <a:endParaRPr lang="en-US"/>
          </a:p>
        </p:txBody>
      </p:sp>
    </p:spTree>
    <p:extLst>
      <p:ext uri="{BB962C8B-B14F-4D97-AF65-F5344CB8AC3E}">
        <p14:creationId xmlns:p14="http://schemas.microsoft.com/office/powerpoint/2010/main" val="33524782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61</a:t>
            </a:fld>
            <a:endParaRPr lang="en-US"/>
          </a:p>
        </p:txBody>
      </p:sp>
    </p:spTree>
    <p:extLst>
      <p:ext uri="{BB962C8B-B14F-4D97-AF65-F5344CB8AC3E}">
        <p14:creationId xmlns:p14="http://schemas.microsoft.com/office/powerpoint/2010/main" val="3424019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62</a:t>
            </a:fld>
            <a:endParaRPr lang="en-US"/>
          </a:p>
        </p:txBody>
      </p:sp>
    </p:spTree>
    <p:extLst>
      <p:ext uri="{BB962C8B-B14F-4D97-AF65-F5344CB8AC3E}">
        <p14:creationId xmlns:p14="http://schemas.microsoft.com/office/powerpoint/2010/main" val="896119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63</a:t>
            </a:fld>
            <a:endParaRPr lang="en-US"/>
          </a:p>
        </p:txBody>
      </p:sp>
    </p:spTree>
    <p:extLst>
      <p:ext uri="{BB962C8B-B14F-4D97-AF65-F5344CB8AC3E}">
        <p14:creationId xmlns:p14="http://schemas.microsoft.com/office/powerpoint/2010/main" val="1623722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64</a:t>
            </a:fld>
            <a:endParaRPr lang="en-US"/>
          </a:p>
        </p:txBody>
      </p:sp>
    </p:spTree>
    <p:extLst>
      <p:ext uri="{BB962C8B-B14F-4D97-AF65-F5344CB8AC3E}">
        <p14:creationId xmlns:p14="http://schemas.microsoft.com/office/powerpoint/2010/main" val="396270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a:t>
            </a:fld>
            <a:endParaRPr lang="en-US"/>
          </a:p>
        </p:txBody>
      </p:sp>
    </p:spTree>
    <p:extLst>
      <p:ext uri="{BB962C8B-B14F-4D97-AF65-F5344CB8AC3E}">
        <p14:creationId xmlns:p14="http://schemas.microsoft.com/office/powerpoint/2010/main" val="34890260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65</a:t>
            </a:fld>
            <a:endParaRPr lang="en-US"/>
          </a:p>
        </p:txBody>
      </p:sp>
    </p:spTree>
    <p:extLst>
      <p:ext uri="{BB962C8B-B14F-4D97-AF65-F5344CB8AC3E}">
        <p14:creationId xmlns:p14="http://schemas.microsoft.com/office/powerpoint/2010/main" val="1373071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66</a:t>
            </a:fld>
            <a:endParaRPr lang="en-US"/>
          </a:p>
        </p:txBody>
      </p:sp>
    </p:spTree>
    <p:extLst>
      <p:ext uri="{BB962C8B-B14F-4D97-AF65-F5344CB8AC3E}">
        <p14:creationId xmlns:p14="http://schemas.microsoft.com/office/powerpoint/2010/main" val="2004146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67</a:t>
            </a:fld>
            <a:endParaRPr lang="en-US"/>
          </a:p>
        </p:txBody>
      </p:sp>
    </p:spTree>
    <p:extLst>
      <p:ext uri="{BB962C8B-B14F-4D97-AF65-F5344CB8AC3E}">
        <p14:creationId xmlns:p14="http://schemas.microsoft.com/office/powerpoint/2010/main" val="8952807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Provider Community Needs Survey – Survey open until February 29</a:t>
            </a:r>
          </a:p>
        </p:txBody>
      </p:sp>
      <p:sp>
        <p:nvSpPr>
          <p:cNvPr id="5" name="Slide Number Placeholder 4"/>
          <p:cNvSpPr>
            <a:spLocks noGrp="1"/>
          </p:cNvSpPr>
          <p:nvPr>
            <p:ph type="sldNum" sz="quarter" idx="5"/>
          </p:nvPr>
        </p:nvSpPr>
        <p:spPr/>
        <p:txBody>
          <a:bodyPr/>
          <a:lstStyle/>
          <a:p>
            <a:fld id="{AE6A4576-ED43-453C-9FF9-A8EBA16C7635}" type="slidenum">
              <a:rPr lang="en-US" smtClean="0"/>
              <a:t>68</a:t>
            </a:fld>
            <a:endParaRPr lang="en-US"/>
          </a:p>
        </p:txBody>
      </p:sp>
    </p:spTree>
    <p:extLst>
      <p:ext uri="{BB962C8B-B14F-4D97-AF65-F5344CB8AC3E}">
        <p14:creationId xmlns:p14="http://schemas.microsoft.com/office/powerpoint/2010/main" val="25395540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t>
            </a:r>
            <a:r>
              <a:rPr lang="en-US"/>
              <a:t>survey will pop up </a:t>
            </a:r>
            <a:endParaRPr lang="en-US" dirty="0"/>
          </a:p>
        </p:txBody>
      </p:sp>
      <p:sp>
        <p:nvSpPr>
          <p:cNvPr id="5" name="Slide Number Placeholder 4"/>
          <p:cNvSpPr>
            <a:spLocks noGrp="1"/>
          </p:cNvSpPr>
          <p:nvPr>
            <p:ph type="sldNum" sz="quarter" idx="5"/>
          </p:nvPr>
        </p:nvSpPr>
        <p:spPr/>
        <p:txBody>
          <a:bodyPr/>
          <a:lstStyle/>
          <a:p>
            <a:fld id="{AE6A4576-ED43-453C-9FF9-A8EBA16C7635}" type="slidenum">
              <a:rPr lang="en-US" smtClean="0"/>
              <a:t>69</a:t>
            </a:fld>
            <a:endParaRPr lang="en-US"/>
          </a:p>
        </p:txBody>
      </p:sp>
    </p:spTree>
    <p:extLst>
      <p:ext uri="{BB962C8B-B14F-4D97-AF65-F5344CB8AC3E}">
        <p14:creationId xmlns:p14="http://schemas.microsoft.com/office/powerpoint/2010/main" val="274392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is an entitlement grant since 2003</a:t>
            </a:r>
          </a:p>
          <a:p>
            <a:r>
              <a:rPr lang="en-US" dirty="0"/>
              <a:t>15%, 15%, 70%</a:t>
            </a:r>
          </a:p>
        </p:txBody>
      </p:sp>
      <p:sp>
        <p:nvSpPr>
          <p:cNvPr id="5" name="Slide Number Placeholder 4"/>
          <p:cNvSpPr>
            <a:spLocks noGrp="1"/>
          </p:cNvSpPr>
          <p:nvPr>
            <p:ph type="sldNum" sz="quarter" idx="5"/>
          </p:nvPr>
        </p:nvSpPr>
        <p:spPr/>
        <p:txBody>
          <a:bodyPr/>
          <a:lstStyle/>
          <a:p>
            <a:fld id="{AE6A4576-ED43-453C-9FF9-A8EBA16C7635}" type="slidenum">
              <a:rPr lang="en-US" smtClean="0"/>
              <a:t>7</a:t>
            </a:fld>
            <a:endParaRPr lang="en-US"/>
          </a:p>
        </p:txBody>
      </p:sp>
    </p:spTree>
    <p:extLst>
      <p:ext uri="{BB962C8B-B14F-4D97-AF65-F5344CB8AC3E}">
        <p14:creationId xmlns:p14="http://schemas.microsoft.com/office/powerpoint/2010/main" val="416547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8</a:t>
            </a:fld>
            <a:endParaRPr lang="en-US"/>
          </a:p>
        </p:txBody>
      </p:sp>
    </p:spTree>
    <p:extLst>
      <p:ext uri="{BB962C8B-B14F-4D97-AF65-F5344CB8AC3E}">
        <p14:creationId xmlns:p14="http://schemas.microsoft.com/office/powerpoint/2010/main" val="13522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AE6A4576-ED43-453C-9FF9-A8EBA16C7635}" type="slidenum">
              <a:rPr lang="en-US" smtClean="0"/>
              <a:t>9</a:t>
            </a:fld>
            <a:endParaRPr lang="en-US"/>
          </a:p>
        </p:txBody>
      </p:sp>
    </p:spTree>
    <p:extLst>
      <p:ext uri="{BB962C8B-B14F-4D97-AF65-F5344CB8AC3E}">
        <p14:creationId xmlns:p14="http://schemas.microsoft.com/office/powerpoint/2010/main" val="3161194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3942"/>
            <a:ext cx="5658196" cy="1803861"/>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424710"/>
            <a:ext cx="3388822" cy="833089"/>
          </a:xfrm>
        </p:spPr>
        <p:txBody>
          <a:bodyPr/>
          <a:lstStyle>
            <a:lvl1pPr marL="0" indent="0" algn="l">
              <a:buNone/>
              <a:defRPr sz="2400">
                <a:solidFill>
                  <a:srgbClr val="EF7D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A32C0-CEC8-4B4D-A777-A7D79D3EA5C1}"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32F2-9184-4CF9-A211-6903DEADDD6B}" type="slidenum">
              <a:rPr lang="en-US" smtClean="0"/>
              <a:t>‹#›</a:t>
            </a:fld>
            <a:endParaRPr lang="en-US"/>
          </a:p>
        </p:txBody>
      </p:sp>
      <p:pic>
        <p:nvPicPr>
          <p:cNvPr id="7" name="Picture 6"/>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07596" y="330518"/>
            <a:ext cx="2647950" cy="1985645"/>
          </a:xfrm>
          <a:prstGeom prst="rect">
            <a:avLst/>
          </a:prstGeom>
          <a:noFill/>
          <a:ln>
            <a:noFill/>
          </a:ln>
        </p:spPr>
      </p:pic>
    </p:spTree>
    <p:extLst>
      <p:ext uri="{BB962C8B-B14F-4D97-AF65-F5344CB8AC3E}">
        <p14:creationId xmlns:p14="http://schemas.microsoft.com/office/powerpoint/2010/main" val="142672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6E5AC-0564-4E42-922F-9F7E57F9262C}"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32F2-9184-4CF9-A211-6903DEADDD6B}" type="slidenum">
              <a:rPr lang="en-US" smtClean="0"/>
              <a:t>‹#›</a:t>
            </a:fld>
            <a:endParaRPr lang="en-US"/>
          </a:p>
        </p:txBody>
      </p:sp>
      <p:cxnSp>
        <p:nvCxnSpPr>
          <p:cNvPr id="8" name="Straight Connector 7"/>
          <p:cNvCxnSpPr>
            <a:cxnSpLocks/>
          </p:cNvCxnSpPr>
          <p:nvPr userDrawn="1"/>
        </p:nvCxnSpPr>
        <p:spPr>
          <a:xfrm>
            <a:off x="838200" y="2048069"/>
            <a:ext cx="3933825"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55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Clr>
                <a:srgbClr val="919925"/>
              </a:buClr>
              <a:defRPr>
                <a:solidFill>
                  <a:schemeClr val="tx1"/>
                </a:solidFill>
              </a:defRPr>
            </a:lvl1pPr>
            <a:lvl2pPr>
              <a:buClr>
                <a:srgbClr val="919925"/>
              </a:buClr>
              <a:defRPr>
                <a:solidFill>
                  <a:schemeClr val="tx1"/>
                </a:solidFill>
              </a:defRPr>
            </a:lvl2pPr>
            <a:lvl3pPr>
              <a:buClr>
                <a:srgbClr val="919925"/>
              </a:buClr>
              <a:defRPr>
                <a:solidFill>
                  <a:schemeClr val="tx1"/>
                </a:solidFill>
              </a:defRPr>
            </a:lvl3pPr>
            <a:lvl4pPr>
              <a:buClr>
                <a:srgbClr val="919925"/>
              </a:buClr>
              <a:defRPr>
                <a:solidFill>
                  <a:schemeClr val="tx1"/>
                </a:solidFill>
              </a:defRPr>
            </a:lvl4pPr>
            <a:lvl5pPr>
              <a:buClr>
                <a:srgbClr val="91992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C05E-6293-42F9-8D6F-8F7336AA1C2B}"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32F2-9184-4CF9-A211-6903DEADDD6B}" type="slidenum">
              <a:rPr lang="en-US" smtClean="0"/>
              <a:t>‹#›</a:t>
            </a:fld>
            <a:endParaRPr lang="en-US"/>
          </a:p>
        </p:txBody>
      </p:sp>
      <p:cxnSp>
        <p:nvCxnSpPr>
          <p:cNvPr id="8" name="Straight Connector 7"/>
          <p:cNvCxnSpPr/>
          <p:nvPr userDrawn="1"/>
        </p:nvCxnSpPr>
        <p:spPr>
          <a:xfrm>
            <a:off x="838200" y="1035698"/>
            <a:ext cx="10515600"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3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buClr>
                <a:srgbClr val="919925"/>
              </a:buClr>
              <a:defRPr>
                <a:solidFill>
                  <a:schemeClr val="tx1"/>
                </a:solidFill>
              </a:defRPr>
            </a:lvl1pPr>
            <a:lvl2pPr>
              <a:buClr>
                <a:srgbClr val="919925"/>
              </a:buClr>
              <a:defRPr>
                <a:solidFill>
                  <a:schemeClr val="tx1"/>
                </a:solidFill>
              </a:defRPr>
            </a:lvl2pPr>
            <a:lvl3pPr>
              <a:buClr>
                <a:srgbClr val="919925"/>
              </a:buClr>
              <a:defRPr>
                <a:solidFill>
                  <a:schemeClr val="tx1"/>
                </a:solidFill>
              </a:defRPr>
            </a:lvl3pPr>
            <a:lvl4pPr>
              <a:buClr>
                <a:srgbClr val="919925"/>
              </a:buClr>
              <a:defRPr>
                <a:solidFill>
                  <a:schemeClr val="tx1"/>
                </a:solidFill>
              </a:defRPr>
            </a:lvl4pPr>
            <a:lvl5pPr marL="2057400" indent="-228600">
              <a:buClr>
                <a:srgbClr val="919925"/>
              </a:buClr>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332B2-0625-4793-9950-9D91EF7A9C9E}"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32F2-9184-4CF9-A211-6903DEADDD6B}" type="slidenum">
              <a:rPr lang="en-US" smtClean="0"/>
              <a:t>‹#›</a:t>
            </a:fld>
            <a:endParaRPr lang="en-US"/>
          </a:p>
        </p:txBody>
      </p:sp>
      <p:cxnSp>
        <p:nvCxnSpPr>
          <p:cNvPr id="7" name="Straight Connector 6"/>
          <p:cNvCxnSpPr>
            <a:cxnSpLocks/>
          </p:cNvCxnSpPr>
          <p:nvPr userDrawn="1"/>
        </p:nvCxnSpPr>
        <p:spPr>
          <a:xfrm flipV="1">
            <a:off x="8724900" y="365125"/>
            <a:ext cx="0" cy="5811838"/>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79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F5D35-F79D-49FC-9DA3-D5F7E90916FC}"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32F2-9184-4CF9-A211-6903DEADDD6B}" type="slidenum">
              <a:rPr lang="en-US" smtClean="0"/>
              <a:t>‹#›</a:t>
            </a:fld>
            <a:endParaRPr lang="en-US"/>
          </a:p>
        </p:txBody>
      </p:sp>
      <p:cxnSp>
        <p:nvCxnSpPr>
          <p:cNvPr id="7" name="Straight Connector 6"/>
          <p:cNvCxnSpPr/>
          <p:nvPr userDrawn="1"/>
        </p:nvCxnSpPr>
        <p:spPr>
          <a:xfrm>
            <a:off x="838200" y="1035698"/>
            <a:ext cx="10515600"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5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5083758"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50837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B2392A-50F1-4AB7-A4BE-90345B96E469}"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32F2-9184-4CF9-A211-6903DEADDD6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2520" y="4437009"/>
            <a:ext cx="2499360" cy="1805093"/>
          </a:xfrm>
          <a:prstGeom prst="rect">
            <a:avLst/>
          </a:prstGeom>
        </p:spPr>
      </p:pic>
    </p:spTree>
    <p:extLst>
      <p:ext uri="{BB962C8B-B14F-4D97-AF65-F5344CB8AC3E}">
        <p14:creationId xmlns:p14="http://schemas.microsoft.com/office/powerpoint/2010/main" val="97484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59633"/>
            <a:ext cx="5181600" cy="4917330"/>
          </a:xfrm>
        </p:spPr>
        <p:txBody>
          <a:bodyPr/>
          <a:lstStyle>
            <a:lvl1pPr>
              <a:buClr>
                <a:srgbClr val="919925"/>
              </a:buClr>
              <a:defRPr/>
            </a:lvl1pPr>
            <a:lvl2pPr>
              <a:buClr>
                <a:srgbClr val="919925"/>
              </a:buClr>
              <a:defRPr/>
            </a:lvl2pPr>
            <a:lvl3pPr>
              <a:buClr>
                <a:srgbClr val="919925"/>
              </a:buClr>
              <a:defRPr/>
            </a:lvl3pPr>
            <a:lvl4pPr>
              <a:buClr>
                <a:srgbClr val="919925"/>
              </a:buClr>
              <a:defRPr/>
            </a:lvl4pPr>
            <a:lvl5pPr>
              <a:buClr>
                <a:srgbClr val="91992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59633"/>
            <a:ext cx="5181600" cy="4917330"/>
          </a:xfrm>
        </p:spPr>
        <p:txBody>
          <a:bodyPr/>
          <a:lstStyle>
            <a:lvl1pPr>
              <a:buClr>
                <a:srgbClr val="919925"/>
              </a:buClr>
              <a:defRPr/>
            </a:lvl1pPr>
            <a:lvl2pPr>
              <a:buClr>
                <a:srgbClr val="919925"/>
              </a:buClr>
              <a:defRPr/>
            </a:lvl2pPr>
            <a:lvl3pPr>
              <a:buClr>
                <a:srgbClr val="919925"/>
              </a:buClr>
              <a:defRPr/>
            </a:lvl3pPr>
            <a:lvl4pPr>
              <a:buClr>
                <a:srgbClr val="919925"/>
              </a:buClr>
              <a:defRPr/>
            </a:lvl4pPr>
            <a:lvl5pPr>
              <a:buClr>
                <a:srgbClr val="91992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B3144-4516-4F15-8618-A3BF06390488}"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32F2-9184-4CF9-A211-6903DEADDD6B}" type="slidenum">
              <a:rPr lang="en-US" smtClean="0"/>
              <a:t>‹#›</a:t>
            </a:fld>
            <a:endParaRPr lang="en-US"/>
          </a:p>
        </p:txBody>
      </p:sp>
      <p:cxnSp>
        <p:nvCxnSpPr>
          <p:cNvPr id="8" name="Straight Connector 7"/>
          <p:cNvCxnSpPr/>
          <p:nvPr userDrawn="1"/>
        </p:nvCxnSpPr>
        <p:spPr>
          <a:xfrm>
            <a:off x="838200" y="1035698"/>
            <a:ext cx="10515600"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6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ca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259633"/>
            <a:ext cx="6192796" cy="4917330"/>
          </a:xfrm>
        </p:spPr>
        <p:txBody>
          <a:bodyPr/>
          <a:lstStyle>
            <a:lvl1pPr>
              <a:buClr>
                <a:srgbClr val="919925"/>
              </a:buClr>
              <a:defRPr>
                <a:solidFill>
                  <a:schemeClr val="tx1"/>
                </a:solidFill>
              </a:defRPr>
            </a:lvl1pPr>
            <a:lvl2pPr>
              <a:buClr>
                <a:srgbClr val="919925"/>
              </a:buClr>
              <a:defRPr>
                <a:solidFill>
                  <a:schemeClr val="tx1"/>
                </a:solidFill>
              </a:defRPr>
            </a:lvl2pPr>
            <a:lvl3pPr>
              <a:buClr>
                <a:srgbClr val="919925"/>
              </a:buClr>
              <a:defRPr>
                <a:solidFill>
                  <a:schemeClr val="tx1"/>
                </a:solidFill>
              </a:defRPr>
            </a:lvl3pPr>
            <a:lvl4pPr>
              <a:buClr>
                <a:srgbClr val="919925"/>
              </a:buClr>
              <a:defRPr>
                <a:solidFill>
                  <a:schemeClr val="tx1"/>
                </a:solidFill>
              </a:defRPr>
            </a:lvl4pPr>
            <a:lvl5pPr>
              <a:buClr>
                <a:srgbClr val="91992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9849" y="1259633"/>
            <a:ext cx="4223951" cy="4917330"/>
          </a:xfrm>
          <a:ln>
            <a:noFill/>
          </a:ln>
        </p:spPr>
        <p:txBody>
          <a:bodyPr/>
          <a:lstStyle>
            <a:lvl1pPr>
              <a:buClr>
                <a:srgbClr val="919925"/>
              </a:buClr>
              <a:defRPr/>
            </a:lvl1pPr>
            <a:lvl2pPr>
              <a:buClr>
                <a:srgbClr val="919925"/>
              </a:buClr>
              <a:defRPr/>
            </a:lvl2pPr>
            <a:lvl3pPr>
              <a:buClr>
                <a:srgbClr val="919925"/>
              </a:buClr>
              <a:defRPr/>
            </a:lvl3pPr>
            <a:lvl4pPr>
              <a:buClr>
                <a:srgbClr val="919925"/>
              </a:buClr>
              <a:defRPr/>
            </a:lvl4pPr>
            <a:lvl5pPr>
              <a:buClr>
                <a:srgbClr val="91992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CFF61-6185-4458-B950-E2E5E99D7D0F}"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32F2-9184-4CF9-A211-6903DEADDD6B}" type="slidenum">
              <a:rPr lang="en-US" smtClean="0"/>
              <a:t>‹#›</a:t>
            </a:fld>
            <a:endParaRPr lang="en-US"/>
          </a:p>
        </p:txBody>
      </p:sp>
      <p:cxnSp>
        <p:nvCxnSpPr>
          <p:cNvPr id="8" name="Straight Connector 7"/>
          <p:cNvCxnSpPr/>
          <p:nvPr userDrawn="1"/>
        </p:nvCxnSpPr>
        <p:spPr>
          <a:xfrm>
            <a:off x="838200" y="1035698"/>
            <a:ext cx="10515600"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36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612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202386"/>
            <a:ext cx="5157787" cy="823912"/>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92985"/>
            <a:ext cx="5157787" cy="3996678"/>
          </a:xfrm>
          <a:ln>
            <a:noFill/>
          </a:ln>
        </p:spPr>
        <p:txBody>
          <a:bodyPr/>
          <a:lstStyle>
            <a:lvl1pPr>
              <a:buClr>
                <a:srgbClr val="919925"/>
              </a:buClr>
              <a:defRPr>
                <a:solidFill>
                  <a:schemeClr val="tx1"/>
                </a:solidFill>
              </a:defRPr>
            </a:lvl1pPr>
            <a:lvl2pPr>
              <a:buClr>
                <a:srgbClr val="919925"/>
              </a:buClr>
              <a:defRPr>
                <a:solidFill>
                  <a:schemeClr val="tx1"/>
                </a:solidFill>
              </a:defRPr>
            </a:lvl2pPr>
            <a:lvl3pPr>
              <a:buClr>
                <a:srgbClr val="919925"/>
              </a:buClr>
              <a:defRPr>
                <a:solidFill>
                  <a:schemeClr val="tx1"/>
                </a:solidFill>
              </a:defRPr>
            </a:lvl3pPr>
            <a:lvl4pPr>
              <a:buClr>
                <a:srgbClr val="919925"/>
              </a:buClr>
              <a:defRPr>
                <a:solidFill>
                  <a:schemeClr val="tx1"/>
                </a:solidFill>
              </a:defRPr>
            </a:lvl4pPr>
            <a:lvl5pPr>
              <a:buClr>
                <a:srgbClr val="91992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202386"/>
            <a:ext cx="5183188" cy="823912"/>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92985"/>
            <a:ext cx="5183188" cy="3996678"/>
          </a:xfrm>
          <a:ln>
            <a:noFill/>
          </a:ln>
        </p:spPr>
        <p:txBody>
          <a:bodyPr/>
          <a:lstStyle>
            <a:lvl1pPr>
              <a:buClr>
                <a:srgbClr val="919925"/>
              </a:buClr>
              <a:defRPr/>
            </a:lvl1pPr>
            <a:lvl2pPr>
              <a:buClr>
                <a:srgbClr val="919925"/>
              </a:buClr>
              <a:defRPr/>
            </a:lvl2pPr>
            <a:lvl3pPr>
              <a:buClr>
                <a:srgbClr val="919925"/>
              </a:buClr>
              <a:defRPr/>
            </a:lvl3pPr>
            <a:lvl4pPr>
              <a:buClr>
                <a:srgbClr val="919925"/>
              </a:buClr>
              <a:defRPr/>
            </a:lvl4pPr>
            <a:lvl5pPr>
              <a:buClr>
                <a:srgbClr val="91992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A39B2D-F4D0-420C-9A9A-95085E638912}" type="datetime1">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32F2-9184-4CF9-A211-6903DEADDD6B}" type="slidenum">
              <a:rPr lang="en-US" smtClean="0"/>
              <a:t>‹#›</a:t>
            </a:fld>
            <a:endParaRPr lang="en-US"/>
          </a:p>
        </p:txBody>
      </p:sp>
      <p:cxnSp>
        <p:nvCxnSpPr>
          <p:cNvPr id="10" name="Straight Connector 9"/>
          <p:cNvCxnSpPr/>
          <p:nvPr userDrawn="1"/>
        </p:nvCxnSpPr>
        <p:spPr>
          <a:xfrm>
            <a:off x="838200" y="1035698"/>
            <a:ext cx="10515600"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36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8310A-2037-45B7-A804-4EA79FAB83E2}" type="datetime1">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32F2-9184-4CF9-A211-6903DEADDD6B}" type="slidenum">
              <a:rPr lang="en-US" smtClean="0"/>
              <a:t>‹#›</a:t>
            </a:fld>
            <a:endParaRPr lang="en-US"/>
          </a:p>
        </p:txBody>
      </p:sp>
      <p:cxnSp>
        <p:nvCxnSpPr>
          <p:cNvPr id="6" name="Straight Connector 5"/>
          <p:cNvCxnSpPr/>
          <p:nvPr userDrawn="1"/>
        </p:nvCxnSpPr>
        <p:spPr>
          <a:xfrm>
            <a:off x="838200" y="1035698"/>
            <a:ext cx="10515600"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6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1D7C9-3745-48BE-BA1E-BE7257431587}" type="datetime1">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32F2-9184-4CF9-A211-6903DEADDD6B}" type="slidenum">
              <a:rPr lang="en-US" smtClean="0"/>
              <a:t>‹#›</a:t>
            </a:fld>
            <a:endParaRPr lang="en-US"/>
          </a:p>
        </p:txBody>
      </p:sp>
    </p:spTree>
    <p:extLst>
      <p:ext uri="{BB962C8B-B14F-4D97-AF65-F5344CB8AC3E}">
        <p14:creationId xmlns:p14="http://schemas.microsoft.com/office/powerpoint/2010/main" val="280151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buClr>
                <a:srgbClr val="919925"/>
              </a:buClr>
              <a:defRPr sz="3200">
                <a:solidFill>
                  <a:schemeClr val="tx1"/>
                </a:solidFill>
              </a:defRPr>
            </a:lvl1pPr>
            <a:lvl2pPr>
              <a:buClr>
                <a:srgbClr val="919925"/>
              </a:buClr>
              <a:defRPr sz="2800">
                <a:solidFill>
                  <a:schemeClr val="tx1"/>
                </a:solidFill>
              </a:defRPr>
            </a:lvl2pPr>
            <a:lvl3pPr>
              <a:buClr>
                <a:srgbClr val="919925"/>
              </a:buClr>
              <a:defRPr sz="2400">
                <a:solidFill>
                  <a:schemeClr val="tx1"/>
                </a:solidFill>
              </a:defRPr>
            </a:lvl3pPr>
            <a:lvl4pPr>
              <a:buClr>
                <a:srgbClr val="919925"/>
              </a:buClr>
              <a:defRPr sz="2000">
                <a:solidFill>
                  <a:schemeClr val="tx1"/>
                </a:solidFill>
              </a:defRPr>
            </a:lvl4pPr>
            <a:lvl5pPr>
              <a:buClr>
                <a:srgbClr val="919925"/>
              </a:buCl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8745"/>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40CFB-4B26-44B5-8C09-45084A162F8E}"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32F2-9184-4CF9-A211-6903DEADDD6B}" type="slidenum">
              <a:rPr lang="en-US" smtClean="0"/>
              <a:t>‹#›</a:t>
            </a:fld>
            <a:endParaRPr lang="en-US"/>
          </a:p>
        </p:txBody>
      </p:sp>
      <p:cxnSp>
        <p:nvCxnSpPr>
          <p:cNvPr id="8" name="Straight Connector 7"/>
          <p:cNvCxnSpPr>
            <a:cxnSpLocks/>
          </p:cNvCxnSpPr>
          <p:nvPr userDrawn="1"/>
        </p:nvCxnSpPr>
        <p:spPr>
          <a:xfrm>
            <a:off x="838200" y="2048069"/>
            <a:ext cx="3933825" cy="0"/>
          </a:xfrm>
          <a:prstGeom prst="line">
            <a:avLst/>
          </a:prstGeom>
          <a:ln w="38100" cmpd="sng">
            <a:solidFill>
              <a:srgbClr val="9199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25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70573"/>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59633"/>
            <a:ext cx="10515600" cy="49173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6B98E-67F1-46BA-BD4E-6580561291AC}" type="datetime1">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32F2-9184-4CF9-A211-6903DEADDD6B}" type="slidenum">
              <a:rPr lang="en-US" smtClean="0"/>
              <a:t>‹#›</a:t>
            </a:fld>
            <a:endParaRPr lang="en-US"/>
          </a:p>
        </p:txBody>
      </p:sp>
    </p:spTree>
    <p:extLst>
      <p:ext uri="{BB962C8B-B14F-4D97-AF65-F5344CB8AC3E}">
        <p14:creationId xmlns:p14="http://schemas.microsoft.com/office/powerpoint/2010/main" val="201460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lkgrove.webgrantscloud.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lkgrove.webgrantscloud.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izfileonline.sos.ca.gov/search/busines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lkgrove.webgrantscloud.com/" TargetMode="External"/><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jmoreno@elkgrovecity.org" TargetMode="External"/><Relationship Id="rId5" Type="http://schemas.openxmlformats.org/officeDocument/2006/relationships/hyperlink" Target="mailto:atutt@elkgrovecity.org" TargetMode="External"/><Relationship Id="rId4" Type="http://schemas.openxmlformats.org/officeDocument/2006/relationships/hyperlink" Target="http://www.elkgrovecity.org/grant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hudexchange.info/resource/687/playing-by-the-rules-a-handbook-for-cdbg-subrecipients-on-administrative-system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lkgrovecity.org/city-council/council-meeting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bizfileonline.sos.ca.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sam.gov/" TargetMode="External"/><Relationship Id="rId4" Type="http://schemas.openxmlformats.org/officeDocument/2006/relationships/hyperlink" Target="http://rct.doj.ca.gov/MyLicenseVerification/Search.aspx?facility=Y"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elkgrovecity.org/grants"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forms.office.com/g/Qs6Y6aF8R0"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49" y="3232510"/>
            <a:ext cx="9602098" cy="1505810"/>
          </a:xfrm>
        </p:spPr>
        <p:txBody>
          <a:bodyPr>
            <a:noAutofit/>
          </a:bodyPr>
          <a:lstStyle/>
          <a:p>
            <a:pPr algn="ctr"/>
            <a:r>
              <a:rPr lang="en-US" sz="3200" b="1" dirty="0"/>
              <a:t>FY 2024-2025 Nonprofit Grant Opportunities</a:t>
            </a:r>
            <a:br>
              <a:rPr lang="en-US" sz="3200" b="1" dirty="0"/>
            </a:br>
            <a:r>
              <a:rPr lang="en-US" sz="3200" b="1" dirty="0"/>
              <a:t>Application Technical Assistance &amp; Public Meeting Webinar</a:t>
            </a:r>
            <a:br>
              <a:rPr lang="en-US" sz="3200" b="1" dirty="0"/>
            </a:br>
            <a:r>
              <a:rPr lang="en-US" sz="3200" b="1" dirty="0"/>
              <a:t>January 23, 2024</a:t>
            </a:r>
            <a:endParaRPr lang="en-US" sz="2800" dirty="0"/>
          </a:p>
        </p:txBody>
      </p:sp>
      <p:sp>
        <p:nvSpPr>
          <p:cNvPr id="3" name="Subtitle 2"/>
          <p:cNvSpPr>
            <a:spLocks noGrp="1"/>
          </p:cNvSpPr>
          <p:nvPr>
            <p:ph type="subTitle" idx="1"/>
          </p:nvPr>
        </p:nvSpPr>
        <p:spPr>
          <a:xfrm>
            <a:off x="1967204" y="2438904"/>
            <a:ext cx="8257592" cy="664947"/>
          </a:xfrm>
        </p:spPr>
        <p:txBody>
          <a:bodyPr>
            <a:normAutofit/>
          </a:bodyPr>
          <a:lstStyle/>
          <a:p>
            <a:pPr algn="ctr"/>
            <a:r>
              <a:rPr lang="en-US" sz="3200" dirty="0"/>
              <a:t>WELCOME, THE WEBINAR WILL BEGIN SHORTLY</a:t>
            </a:r>
          </a:p>
        </p:txBody>
      </p:sp>
      <p:sp>
        <p:nvSpPr>
          <p:cNvPr id="4" name="Title 1">
            <a:extLst>
              <a:ext uri="{FF2B5EF4-FFF2-40B4-BE49-F238E27FC236}">
                <a16:creationId xmlns:a16="http://schemas.microsoft.com/office/drawing/2014/main" id="{99874869-9825-4C0C-9615-A72FF269604F}"/>
              </a:ext>
            </a:extLst>
          </p:cNvPr>
          <p:cNvSpPr txBox="1">
            <a:spLocks/>
          </p:cNvSpPr>
          <p:nvPr/>
        </p:nvSpPr>
        <p:spPr>
          <a:xfrm>
            <a:off x="1595336" y="5032349"/>
            <a:ext cx="9465911" cy="1670859"/>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Please Note:</a:t>
            </a:r>
          </a:p>
          <a:p>
            <a:pPr marL="914400" lvl="1" indent="-457200">
              <a:buFont typeface="Arial" panose="020B0604020202020204" pitchFamily="34" charset="0"/>
              <a:buChar char="•"/>
            </a:pPr>
            <a:r>
              <a:rPr lang="en-US" sz="2400" dirty="0"/>
              <a:t>By default, all attendees are on mute and cameras are disabled </a:t>
            </a:r>
          </a:p>
          <a:p>
            <a:pPr marL="914400" lvl="1" indent="-457200">
              <a:buFont typeface="Arial" panose="020B0604020202020204" pitchFamily="34" charset="0"/>
              <a:buChar char="•"/>
            </a:pPr>
            <a:r>
              <a:rPr lang="en-US" sz="2400" dirty="0"/>
              <a:t>If you have a question, please enter in the Q&amp;A section</a:t>
            </a:r>
            <a:br>
              <a:rPr lang="en-US" sz="5400" dirty="0"/>
            </a:br>
            <a:endParaRPr lang="en-US" sz="2800" dirty="0"/>
          </a:p>
        </p:txBody>
      </p:sp>
    </p:spTree>
    <p:extLst>
      <p:ext uri="{BB962C8B-B14F-4D97-AF65-F5344CB8AC3E}">
        <p14:creationId xmlns:p14="http://schemas.microsoft.com/office/powerpoint/2010/main" val="14437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7A4E-D53A-E978-4D06-705D28D56335}"/>
              </a:ext>
            </a:extLst>
          </p:cNvPr>
          <p:cNvSpPr>
            <a:spLocks noGrp="1"/>
          </p:cNvSpPr>
          <p:nvPr>
            <p:ph type="title"/>
          </p:nvPr>
        </p:nvSpPr>
        <p:spPr/>
        <p:txBody>
          <a:bodyPr>
            <a:normAutofit fontScale="90000"/>
          </a:bodyPr>
          <a:lstStyle/>
          <a:p>
            <a:r>
              <a:rPr lang="en-US" dirty="0"/>
              <a:t>Poll #3</a:t>
            </a:r>
            <a:endParaRPr lang="en-US" dirty="0">
              <a:highlight>
                <a:srgbClr val="00FFFF"/>
              </a:highlight>
            </a:endParaRPr>
          </a:p>
        </p:txBody>
      </p:sp>
      <p:pic>
        <p:nvPicPr>
          <p:cNvPr id="6" name="Picture 5">
            <a:extLst>
              <a:ext uri="{FF2B5EF4-FFF2-40B4-BE49-F238E27FC236}">
                <a16:creationId xmlns:a16="http://schemas.microsoft.com/office/drawing/2014/main" id="{FED2CAEF-8C21-D205-9392-EB1975F3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9404">
            <a:off x="3291834" y="2024686"/>
            <a:ext cx="5608331" cy="3803912"/>
          </a:xfrm>
          <a:prstGeom prst="rect">
            <a:avLst/>
          </a:prstGeom>
        </p:spPr>
      </p:pic>
    </p:spTree>
    <p:extLst>
      <p:ext uri="{BB962C8B-B14F-4D97-AF65-F5344CB8AC3E}">
        <p14:creationId xmlns:p14="http://schemas.microsoft.com/office/powerpoint/2010/main" val="216512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1929584"/>
          </a:xfrm>
        </p:spPr>
        <p:txBody>
          <a:bodyPr>
            <a:normAutofit/>
          </a:bodyPr>
          <a:lstStyle/>
          <a:p>
            <a:pPr algn="ctr"/>
            <a:r>
              <a:rPr lang="en-US" sz="5400" dirty="0"/>
              <a:t>General Information</a:t>
            </a:r>
          </a:p>
        </p:txBody>
      </p:sp>
    </p:spTree>
    <p:extLst>
      <p:ext uri="{BB962C8B-B14F-4D97-AF65-F5344CB8AC3E}">
        <p14:creationId xmlns:p14="http://schemas.microsoft.com/office/powerpoint/2010/main" val="133775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Grant Applications</a:t>
            </a:r>
          </a:p>
        </p:txBody>
      </p:sp>
      <p:sp>
        <p:nvSpPr>
          <p:cNvPr id="3" name="Content Placeholder 2"/>
          <p:cNvSpPr>
            <a:spLocks noGrp="1"/>
          </p:cNvSpPr>
          <p:nvPr>
            <p:ph idx="1"/>
          </p:nvPr>
        </p:nvSpPr>
        <p:spPr/>
        <p:txBody>
          <a:bodyPr/>
          <a:lstStyle/>
          <a:p>
            <a:r>
              <a:rPr lang="en-US" dirty="0">
                <a:latin typeface="Calibri" pitchFamily="34" charset="0"/>
              </a:rPr>
              <a:t>Two applications/funding opportunities: </a:t>
            </a:r>
          </a:p>
          <a:p>
            <a:pPr lvl="1"/>
            <a:r>
              <a:rPr lang="en-US" dirty="0">
                <a:latin typeface="Calibri" pitchFamily="34" charset="0"/>
              </a:rPr>
              <a:t>CSG and CDBG (combined application)</a:t>
            </a:r>
          </a:p>
          <a:p>
            <a:pPr lvl="1"/>
            <a:r>
              <a:rPr lang="en-US" dirty="0">
                <a:latin typeface="Calibri" pitchFamily="34" charset="0"/>
              </a:rPr>
              <a:t>ESG</a:t>
            </a:r>
          </a:p>
          <a:p>
            <a:r>
              <a:rPr lang="en-US" dirty="0">
                <a:latin typeface="Calibri" pitchFamily="34" charset="0"/>
              </a:rPr>
              <a:t>Organizations can apply for CSG, CDBG, and/or ESG</a:t>
            </a:r>
          </a:p>
          <a:p>
            <a:pPr lvl="1"/>
            <a:r>
              <a:rPr lang="en-US" dirty="0">
                <a:latin typeface="Calibri" pitchFamily="34" charset="0"/>
              </a:rPr>
              <a:t>There is no limit on the number of applications eligible to submit</a:t>
            </a:r>
          </a:p>
          <a:p>
            <a:r>
              <a:rPr lang="en-US" dirty="0">
                <a:latin typeface="Calibri" pitchFamily="34" charset="0"/>
              </a:rPr>
              <a:t>Each activity or event must have its own application</a:t>
            </a:r>
          </a:p>
          <a:p>
            <a:pPr lvl="1"/>
            <a:r>
              <a:rPr lang="en-US" dirty="0">
                <a:latin typeface="Calibri" pitchFamily="34" charset="0"/>
              </a:rPr>
              <a:t>Different activities must have different applications (e.g., service activity and facility improvement = 2 applications)</a:t>
            </a:r>
          </a:p>
          <a:p>
            <a:r>
              <a:rPr lang="en-US" dirty="0">
                <a:latin typeface="Calibri" pitchFamily="34" charset="0"/>
              </a:rPr>
              <a:t>Applications available at </a:t>
            </a:r>
            <a:r>
              <a:rPr lang="en-US" dirty="0">
                <a:latin typeface="Calibri" pitchFamily="34" charset="0"/>
                <a:hlinkClick r:id="rId3"/>
              </a:rPr>
              <a:t>https://elkgrove.webgrantscloud.com/</a:t>
            </a:r>
            <a:r>
              <a:rPr lang="en-US" dirty="0">
                <a:latin typeface="Calibri" pitchFamily="34" charset="0"/>
              </a:rPr>
              <a:t> </a:t>
            </a:r>
          </a:p>
          <a:p>
            <a:endParaRPr lang="en-US" dirty="0">
              <a:latin typeface="Calibri" pitchFamily="34" charset="0"/>
            </a:endParaRPr>
          </a:p>
          <a:p>
            <a:endParaRPr lang="en-US" dirty="0"/>
          </a:p>
        </p:txBody>
      </p:sp>
    </p:spTree>
    <p:extLst>
      <p:ext uri="{BB962C8B-B14F-4D97-AF65-F5344CB8AC3E}">
        <p14:creationId xmlns:p14="http://schemas.microsoft.com/office/powerpoint/2010/main" val="146140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Eligible Organizations</a:t>
            </a:r>
          </a:p>
        </p:txBody>
      </p:sp>
      <p:sp>
        <p:nvSpPr>
          <p:cNvPr id="3" name="Content Placeholder 2"/>
          <p:cNvSpPr>
            <a:spLocks noGrp="1"/>
          </p:cNvSpPr>
          <p:nvPr>
            <p:ph idx="1"/>
          </p:nvPr>
        </p:nvSpPr>
        <p:spPr/>
        <p:txBody>
          <a:bodyPr/>
          <a:lstStyle/>
          <a:p>
            <a:r>
              <a:rPr lang="en-US" dirty="0">
                <a:latin typeface="Calibri" pitchFamily="34" charset="0"/>
              </a:rPr>
              <a:t>Nonprofits that are corporations, associations, agencies, or faith-based organizations with nonprofit status under the Internal Revenue Service Code</a:t>
            </a:r>
          </a:p>
          <a:p>
            <a:r>
              <a:rPr lang="en-US" dirty="0">
                <a:latin typeface="Calibri" pitchFamily="34" charset="0"/>
              </a:rPr>
              <a:t>Governmental agencies that are independent of the City of Elk Grove’s government (e.g., Elk Grove Unified School District)</a:t>
            </a:r>
          </a:p>
          <a:p>
            <a:r>
              <a:rPr lang="en-US" dirty="0">
                <a:latin typeface="Calibri" pitchFamily="34" charset="0"/>
              </a:rPr>
              <a:t>City departments (CDBG only)</a:t>
            </a:r>
          </a:p>
          <a:p>
            <a:endParaRPr lang="en-US" dirty="0">
              <a:latin typeface="Calibri" pitchFamily="34" charset="0"/>
            </a:endParaRPr>
          </a:p>
        </p:txBody>
      </p:sp>
    </p:spTree>
    <p:extLst>
      <p:ext uri="{BB962C8B-B14F-4D97-AF65-F5344CB8AC3E}">
        <p14:creationId xmlns:p14="http://schemas.microsoft.com/office/powerpoint/2010/main" val="354678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Disclosure</a:t>
            </a:r>
          </a:p>
        </p:txBody>
      </p:sp>
      <p:sp>
        <p:nvSpPr>
          <p:cNvPr id="3" name="Content Placeholder 2"/>
          <p:cNvSpPr>
            <a:spLocks noGrp="1"/>
          </p:cNvSpPr>
          <p:nvPr>
            <p:ph idx="1"/>
          </p:nvPr>
        </p:nvSpPr>
        <p:spPr/>
        <p:txBody>
          <a:bodyPr>
            <a:normAutofit/>
          </a:bodyPr>
          <a:lstStyle/>
          <a:p>
            <a:r>
              <a:rPr lang="en-US" dirty="0">
                <a:latin typeface="Calibri" pitchFamily="34" charset="0"/>
              </a:rPr>
              <a:t>Applications and supporting materials are subject to disclosure via the California Public Records Act</a:t>
            </a:r>
          </a:p>
          <a:p>
            <a:pPr lvl="1"/>
            <a:r>
              <a:rPr lang="en-US" dirty="0">
                <a:latin typeface="Calibri" pitchFamily="34" charset="0"/>
              </a:rPr>
              <a:t>Sensitive information, such as bank account numbers or client names, should not be included </a:t>
            </a:r>
          </a:p>
          <a:p>
            <a:pPr lvl="1"/>
            <a:r>
              <a:rPr lang="en-US" dirty="0">
                <a:latin typeface="Calibri" pitchFamily="34" charset="0"/>
              </a:rPr>
              <a:t>For required documents, redact any sensitive information before uploading</a:t>
            </a:r>
          </a:p>
          <a:p>
            <a:r>
              <a:rPr lang="en-US" dirty="0">
                <a:latin typeface="Calibri" pitchFamily="34" charset="0"/>
              </a:rPr>
              <a:t>Requesting parties may be given read-only access to applications</a:t>
            </a:r>
          </a:p>
          <a:p>
            <a:endParaRPr lang="en-US" dirty="0"/>
          </a:p>
        </p:txBody>
      </p:sp>
    </p:spTree>
    <p:extLst>
      <p:ext uri="{BB962C8B-B14F-4D97-AF65-F5344CB8AC3E}">
        <p14:creationId xmlns:p14="http://schemas.microsoft.com/office/powerpoint/2010/main" val="62987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Deadlines</a:t>
            </a:r>
          </a:p>
        </p:txBody>
      </p:sp>
      <p:sp>
        <p:nvSpPr>
          <p:cNvPr id="3" name="Content Placeholder 2"/>
          <p:cNvSpPr>
            <a:spLocks noGrp="1"/>
          </p:cNvSpPr>
          <p:nvPr>
            <p:ph idx="1"/>
          </p:nvPr>
        </p:nvSpPr>
        <p:spPr/>
        <p:txBody>
          <a:bodyPr/>
          <a:lstStyle/>
          <a:p>
            <a:r>
              <a:rPr lang="en-US" dirty="0">
                <a:latin typeface="Calibri" pitchFamily="34" charset="0"/>
              </a:rPr>
              <a:t>CSG/CDBG</a:t>
            </a:r>
          </a:p>
          <a:p>
            <a:pPr lvl="1"/>
            <a:r>
              <a:rPr lang="en-US" dirty="0">
                <a:latin typeface="Calibri" pitchFamily="34" charset="0"/>
              </a:rPr>
              <a:t>Applications due: </a:t>
            </a:r>
            <a:r>
              <a:rPr lang="en-US" b="1" dirty="0">
                <a:latin typeface="Calibri" pitchFamily="34" charset="0"/>
              </a:rPr>
              <a:t>February 14, 2024, </a:t>
            </a:r>
            <a:r>
              <a:rPr lang="en-US" dirty="0">
                <a:latin typeface="Calibri" pitchFamily="34" charset="0"/>
              </a:rPr>
              <a:t>at 11:59 pm</a:t>
            </a:r>
          </a:p>
          <a:p>
            <a:r>
              <a:rPr lang="en-US" dirty="0">
                <a:latin typeface="Calibri" pitchFamily="34" charset="0"/>
              </a:rPr>
              <a:t>ESG </a:t>
            </a:r>
          </a:p>
          <a:p>
            <a:pPr lvl="1"/>
            <a:r>
              <a:rPr lang="en-US" dirty="0"/>
              <a:t>Applications due: </a:t>
            </a:r>
            <a:r>
              <a:rPr lang="en-US" b="1" dirty="0"/>
              <a:t>February 23, 2024, </a:t>
            </a:r>
            <a:r>
              <a:rPr lang="en-US" dirty="0"/>
              <a:t>at 11:59 pm</a:t>
            </a:r>
          </a:p>
          <a:p>
            <a:pPr lvl="1"/>
            <a:endParaRPr lang="en-US" dirty="0">
              <a:latin typeface="Calibri" pitchFamily="34" charset="0"/>
            </a:endParaRPr>
          </a:p>
        </p:txBody>
      </p:sp>
    </p:spTree>
    <p:extLst>
      <p:ext uri="{BB962C8B-B14F-4D97-AF65-F5344CB8AC3E}">
        <p14:creationId xmlns:p14="http://schemas.microsoft.com/office/powerpoint/2010/main" val="261437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1830346"/>
          </a:xfrm>
        </p:spPr>
        <p:txBody>
          <a:bodyPr>
            <a:normAutofit/>
          </a:bodyPr>
          <a:lstStyle/>
          <a:p>
            <a:r>
              <a:rPr lang="en-US" sz="5400" dirty="0"/>
              <a:t>CSG/CDBG</a:t>
            </a:r>
            <a:br>
              <a:rPr lang="en-US" sz="5400" dirty="0"/>
            </a:br>
            <a:r>
              <a:rPr lang="en-US" sz="5400" dirty="0"/>
              <a:t>General Information</a:t>
            </a:r>
          </a:p>
        </p:txBody>
      </p:sp>
    </p:spTree>
    <p:extLst>
      <p:ext uri="{BB962C8B-B14F-4D97-AF65-F5344CB8AC3E}">
        <p14:creationId xmlns:p14="http://schemas.microsoft.com/office/powerpoint/2010/main" val="36524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itchFamily="34" charset="0"/>
              </a:rPr>
              <a:t>Types of Eligible Activities </a:t>
            </a:r>
            <a:r>
              <a:rPr lang="en-US" sz="2200" dirty="0">
                <a:latin typeface="Calibri" pitchFamily="34" charset="0"/>
              </a:rPr>
              <a:t>(incomplete list)</a:t>
            </a:r>
            <a:endParaRPr lang="en-US" dirty="0"/>
          </a:p>
        </p:txBody>
      </p:sp>
      <p:sp>
        <p:nvSpPr>
          <p:cNvPr id="3" name="Content Placeholder 2"/>
          <p:cNvSpPr>
            <a:spLocks noGrp="1"/>
          </p:cNvSpPr>
          <p:nvPr>
            <p:ph idx="1"/>
          </p:nvPr>
        </p:nvSpPr>
        <p:spPr/>
        <p:txBody>
          <a:bodyPr>
            <a:normAutofit/>
          </a:bodyPr>
          <a:lstStyle/>
          <a:p>
            <a:pPr>
              <a:lnSpc>
                <a:spcPct val="80000"/>
              </a:lnSpc>
            </a:pPr>
            <a:r>
              <a:rPr lang="en-US" dirty="0">
                <a:latin typeface="Calibri" pitchFamily="34" charset="0"/>
              </a:rPr>
              <a:t>Services for low-income households, youth, seniors, persons with disabilities, persons experiencing homelessness, persons with mental illness, veterans, foster youth, etc.</a:t>
            </a:r>
          </a:p>
          <a:p>
            <a:pPr>
              <a:lnSpc>
                <a:spcPct val="80000"/>
              </a:lnSpc>
            </a:pPr>
            <a:r>
              <a:rPr lang="en-US" dirty="0">
                <a:latin typeface="Calibri" pitchFamily="34" charset="0"/>
              </a:rPr>
              <a:t>Food assistance programs</a:t>
            </a:r>
          </a:p>
          <a:p>
            <a:pPr>
              <a:lnSpc>
                <a:spcPct val="80000"/>
              </a:lnSpc>
            </a:pPr>
            <a:r>
              <a:rPr lang="en-US" dirty="0">
                <a:latin typeface="Calibri" pitchFamily="34" charset="0"/>
              </a:rPr>
              <a:t>Job training/education</a:t>
            </a:r>
          </a:p>
          <a:p>
            <a:pPr>
              <a:lnSpc>
                <a:spcPct val="80000"/>
              </a:lnSpc>
            </a:pPr>
            <a:r>
              <a:rPr lang="en-US" dirty="0">
                <a:latin typeface="Calibri" pitchFamily="34" charset="0"/>
              </a:rPr>
              <a:t>Recreation and sports programs</a:t>
            </a:r>
          </a:p>
          <a:p>
            <a:pPr>
              <a:lnSpc>
                <a:spcPct val="80000"/>
              </a:lnSpc>
            </a:pPr>
            <a:r>
              <a:rPr lang="en-US" dirty="0">
                <a:latin typeface="Calibri" pitchFamily="34" charset="0"/>
              </a:rPr>
              <a:t>Public safety and crime prevention</a:t>
            </a:r>
          </a:p>
          <a:p>
            <a:pPr>
              <a:lnSpc>
                <a:spcPct val="80000"/>
              </a:lnSpc>
            </a:pPr>
            <a:r>
              <a:rPr lang="en-US" dirty="0">
                <a:latin typeface="Calibri" pitchFamily="34" charset="0"/>
              </a:rPr>
              <a:t>Housing assistance programs</a:t>
            </a:r>
          </a:p>
          <a:p>
            <a:pPr>
              <a:lnSpc>
                <a:spcPct val="80000"/>
              </a:lnSpc>
            </a:pPr>
            <a:r>
              <a:rPr lang="en-US" dirty="0">
                <a:latin typeface="Calibri" pitchFamily="34" charset="0"/>
              </a:rPr>
              <a:t>Improvements to existing facilities</a:t>
            </a:r>
          </a:p>
          <a:p>
            <a:pPr>
              <a:lnSpc>
                <a:spcPct val="80000"/>
              </a:lnSpc>
            </a:pPr>
            <a:r>
              <a:rPr lang="en-US" dirty="0">
                <a:latin typeface="Calibri" pitchFamily="34" charset="0"/>
              </a:rPr>
              <a:t>Acquisition (purchase) of new facilities</a:t>
            </a:r>
          </a:p>
        </p:txBody>
      </p:sp>
    </p:spTree>
    <p:extLst>
      <p:ext uri="{BB962C8B-B14F-4D97-AF65-F5344CB8AC3E}">
        <p14:creationId xmlns:p14="http://schemas.microsoft.com/office/powerpoint/2010/main" val="215601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CSG, CDBG, or Both?</a:t>
            </a:r>
          </a:p>
        </p:txBody>
      </p:sp>
      <p:sp>
        <p:nvSpPr>
          <p:cNvPr id="3" name="Content Placeholder 2"/>
          <p:cNvSpPr>
            <a:spLocks noGrp="1"/>
          </p:cNvSpPr>
          <p:nvPr>
            <p:ph idx="1"/>
          </p:nvPr>
        </p:nvSpPr>
        <p:spPr>
          <a:xfrm>
            <a:off x="838200" y="1259632"/>
            <a:ext cx="10515600" cy="5325993"/>
          </a:xfrm>
        </p:spPr>
        <p:txBody>
          <a:bodyPr>
            <a:normAutofit/>
          </a:bodyPr>
          <a:lstStyle/>
          <a:p>
            <a:pPr marL="347472" indent="-347472"/>
            <a:r>
              <a:rPr lang="en-US" dirty="0">
                <a:latin typeface="Calibri" pitchFamily="34" charset="0"/>
              </a:rPr>
              <a:t>Most organizations should apply for CSG</a:t>
            </a:r>
          </a:p>
          <a:p>
            <a:pPr marL="347472" indent="-347472"/>
            <a:r>
              <a:rPr lang="en-US" dirty="0">
                <a:latin typeface="Calibri" pitchFamily="34" charset="0"/>
              </a:rPr>
              <a:t>Apply for CDBG if:</a:t>
            </a:r>
          </a:p>
          <a:p>
            <a:pPr marL="747522" lvl="1" indent="-347472"/>
            <a:r>
              <a:rPr lang="en-US" dirty="0">
                <a:latin typeface="Calibri" pitchFamily="34" charset="0"/>
              </a:rPr>
              <a:t>Organization has data on the number of low-income persons served, or can realistically estimate the number </a:t>
            </a:r>
          </a:p>
          <a:p>
            <a:pPr marL="747522" lvl="1" indent="-347472"/>
            <a:r>
              <a:rPr lang="en-US" dirty="0">
                <a:latin typeface="Calibri" pitchFamily="34" charset="0"/>
              </a:rPr>
              <a:t>Organization is willing and able to collect income and demographic data from </a:t>
            </a:r>
            <a:r>
              <a:rPr lang="en-US" u="sng" dirty="0">
                <a:latin typeface="Calibri" pitchFamily="34" charset="0"/>
              </a:rPr>
              <a:t>every</a:t>
            </a:r>
            <a:r>
              <a:rPr lang="en-US" dirty="0">
                <a:latin typeface="Calibri" pitchFamily="34" charset="0"/>
              </a:rPr>
              <a:t> person served</a:t>
            </a:r>
          </a:p>
          <a:p>
            <a:pPr marL="747522" lvl="1" indent="-347472"/>
            <a:r>
              <a:rPr lang="en-US" dirty="0">
                <a:latin typeface="Calibri" pitchFamily="34" charset="0"/>
              </a:rPr>
              <a:t>Organization has a Unique Entity ID and is registered and in good standing at SAM.gov </a:t>
            </a:r>
          </a:p>
          <a:p>
            <a:pPr marL="347472" indent="-347472"/>
            <a:r>
              <a:rPr lang="en-US" dirty="0">
                <a:latin typeface="Calibri" pitchFamily="34" charset="0"/>
              </a:rPr>
              <a:t>Applying for more than one will not hurt your chances of getting a grant – City will determine which is the best funding source</a:t>
            </a:r>
          </a:p>
        </p:txBody>
      </p:sp>
    </p:spTree>
    <p:extLst>
      <p:ext uri="{BB962C8B-B14F-4D97-AF65-F5344CB8AC3E}">
        <p14:creationId xmlns:p14="http://schemas.microsoft.com/office/powerpoint/2010/main" val="67051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6744-3291-49EF-BB25-79B84B3839CD}"/>
              </a:ext>
            </a:extLst>
          </p:cNvPr>
          <p:cNvSpPr>
            <a:spLocks noGrp="1"/>
          </p:cNvSpPr>
          <p:nvPr>
            <p:ph type="title"/>
          </p:nvPr>
        </p:nvSpPr>
        <p:spPr/>
        <p:txBody>
          <a:bodyPr>
            <a:normAutofit fontScale="90000"/>
          </a:bodyPr>
          <a:lstStyle/>
          <a:p>
            <a:r>
              <a:rPr lang="en-US" dirty="0"/>
              <a:t>Budget</a:t>
            </a:r>
          </a:p>
        </p:txBody>
      </p:sp>
      <p:sp>
        <p:nvSpPr>
          <p:cNvPr id="3" name="Text Placeholder 2">
            <a:extLst>
              <a:ext uri="{FF2B5EF4-FFF2-40B4-BE49-F238E27FC236}">
                <a16:creationId xmlns:a16="http://schemas.microsoft.com/office/drawing/2014/main" id="{DC556213-FB17-40BC-95D6-7D07BE4793BD}"/>
              </a:ext>
            </a:extLst>
          </p:cNvPr>
          <p:cNvSpPr>
            <a:spLocks noGrp="1"/>
          </p:cNvSpPr>
          <p:nvPr>
            <p:ph type="body" idx="1"/>
          </p:nvPr>
        </p:nvSpPr>
        <p:spPr/>
        <p:txBody>
          <a:bodyPr>
            <a:normAutofit/>
          </a:bodyPr>
          <a:lstStyle/>
          <a:p>
            <a:r>
              <a:rPr lang="en-US" sz="2800" dirty="0"/>
              <a:t>Eligible Costs: </a:t>
            </a:r>
            <a:r>
              <a:rPr lang="en-US" sz="2800" b="0" i="1" dirty="0"/>
              <a:t>(incomplete list)</a:t>
            </a:r>
          </a:p>
        </p:txBody>
      </p:sp>
      <p:sp>
        <p:nvSpPr>
          <p:cNvPr id="4" name="Content Placeholder 3">
            <a:extLst>
              <a:ext uri="{FF2B5EF4-FFF2-40B4-BE49-F238E27FC236}">
                <a16:creationId xmlns:a16="http://schemas.microsoft.com/office/drawing/2014/main" id="{7EB2B11E-DC37-4107-9D71-651F1EBA4FB6}"/>
              </a:ext>
            </a:extLst>
          </p:cNvPr>
          <p:cNvSpPr>
            <a:spLocks noGrp="1"/>
          </p:cNvSpPr>
          <p:nvPr>
            <p:ph sz="half" idx="2"/>
          </p:nvPr>
        </p:nvSpPr>
        <p:spPr/>
        <p:txBody>
          <a:bodyPr>
            <a:normAutofit fontScale="85000" lnSpcReduction="20000"/>
          </a:bodyPr>
          <a:lstStyle/>
          <a:p>
            <a:r>
              <a:rPr lang="en-US" dirty="0">
                <a:latin typeface="Calibri" pitchFamily="34" charset="0"/>
              </a:rPr>
              <a:t>Personnel/staff (salary and benefits)</a:t>
            </a:r>
          </a:p>
          <a:p>
            <a:r>
              <a:rPr lang="en-US" dirty="0">
                <a:latin typeface="Calibri" pitchFamily="34" charset="0"/>
              </a:rPr>
              <a:t>Office/facility lease and utility costs</a:t>
            </a:r>
          </a:p>
          <a:p>
            <a:r>
              <a:rPr lang="en-US" dirty="0">
                <a:latin typeface="Calibri" pitchFamily="34" charset="0"/>
              </a:rPr>
              <a:t>Materials and supplies </a:t>
            </a:r>
          </a:p>
          <a:p>
            <a:r>
              <a:rPr lang="en-US" dirty="0">
                <a:latin typeface="Calibri" pitchFamily="34" charset="0"/>
              </a:rPr>
              <a:t>Communications (phone and Internet)</a:t>
            </a:r>
          </a:p>
          <a:p>
            <a:r>
              <a:rPr lang="en-US" dirty="0">
                <a:latin typeface="Calibri" pitchFamily="34" charset="0"/>
              </a:rPr>
              <a:t>Local travel/mileage</a:t>
            </a:r>
          </a:p>
          <a:p>
            <a:r>
              <a:rPr lang="en-US" dirty="0">
                <a:latin typeface="Calibri" pitchFamily="34" charset="0"/>
              </a:rPr>
              <a:t>Contractual services</a:t>
            </a:r>
          </a:p>
          <a:p>
            <a:pPr lvl="1"/>
            <a:r>
              <a:rPr lang="en-US" dirty="0">
                <a:latin typeface="Calibri" pitchFamily="34" charset="0"/>
              </a:rPr>
              <a:t> Financial, IT, janitorial support, etc.</a:t>
            </a:r>
          </a:p>
          <a:p>
            <a:r>
              <a:rPr lang="en-US" dirty="0">
                <a:latin typeface="Calibri" pitchFamily="34" charset="0"/>
              </a:rPr>
              <a:t>Indirect costs at no more than 10% of direct costs</a:t>
            </a:r>
          </a:p>
          <a:p>
            <a:endParaRPr lang="en-US" dirty="0"/>
          </a:p>
        </p:txBody>
      </p:sp>
      <p:sp>
        <p:nvSpPr>
          <p:cNvPr id="5" name="Text Placeholder 4">
            <a:extLst>
              <a:ext uri="{FF2B5EF4-FFF2-40B4-BE49-F238E27FC236}">
                <a16:creationId xmlns:a16="http://schemas.microsoft.com/office/drawing/2014/main" id="{9529B9C6-362D-4032-969F-1A6B3988DF2A}"/>
              </a:ext>
            </a:extLst>
          </p:cNvPr>
          <p:cNvSpPr>
            <a:spLocks noGrp="1"/>
          </p:cNvSpPr>
          <p:nvPr>
            <p:ph type="body" sz="quarter" idx="3"/>
          </p:nvPr>
        </p:nvSpPr>
        <p:spPr/>
        <p:txBody>
          <a:bodyPr>
            <a:normAutofit/>
          </a:bodyPr>
          <a:lstStyle/>
          <a:p>
            <a:r>
              <a:rPr lang="en-US" sz="2800" dirty="0"/>
              <a:t>Ineligible Costs: </a:t>
            </a:r>
            <a:r>
              <a:rPr lang="en-US" sz="2800" b="0" i="1" dirty="0"/>
              <a:t>(incomplete list)</a:t>
            </a:r>
          </a:p>
        </p:txBody>
      </p:sp>
      <p:sp>
        <p:nvSpPr>
          <p:cNvPr id="6" name="Content Placeholder 5">
            <a:extLst>
              <a:ext uri="{FF2B5EF4-FFF2-40B4-BE49-F238E27FC236}">
                <a16:creationId xmlns:a16="http://schemas.microsoft.com/office/drawing/2014/main" id="{2832798B-63D6-48C1-A141-5E403F9118A3}"/>
              </a:ext>
            </a:extLst>
          </p:cNvPr>
          <p:cNvSpPr>
            <a:spLocks noGrp="1"/>
          </p:cNvSpPr>
          <p:nvPr>
            <p:ph sz="quarter" idx="4"/>
          </p:nvPr>
        </p:nvSpPr>
        <p:spPr/>
        <p:txBody>
          <a:bodyPr>
            <a:normAutofit fontScale="85000" lnSpcReduction="20000"/>
          </a:bodyPr>
          <a:lstStyle/>
          <a:p>
            <a:r>
              <a:rPr lang="en-US" dirty="0">
                <a:latin typeface="Calibri" pitchFamily="34" charset="0"/>
              </a:rPr>
              <a:t>Programs or services that promote religion</a:t>
            </a:r>
          </a:p>
          <a:p>
            <a:r>
              <a:rPr lang="en-US" dirty="0">
                <a:latin typeface="Calibri" pitchFamily="34" charset="0"/>
              </a:rPr>
              <a:t>Political activities</a:t>
            </a:r>
          </a:p>
          <a:p>
            <a:r>
              <a:rPr lang="en-US" dirty="0">
                <a:latin typeface="Calibri" pitchFamily="34" charset="0"/>
              </a:rPr>
              <a:t>Marketing, incentives, or fundraising </a:t>
            </a:r>
          </a:p>
          <a:p>
            <a:r>
              <a:rPr lang="en-US" dirty="0">
                <a:latin typeface="Calibri" pitchFamily="34" charset="0"/>
              </a:rPr>
              <a:t>Payment of debt or expenses incurred prior to July 1, 2024</a:t>
            </a:r>
          </a:p>
          <a:p>
            <a:r>
              <a:rPr lang="en-US" dirty="0">
                <a:latin typeface="Calibri" pitchFamily="34" charset="0"/>
              </a:rPr>
              <a:t>Entertainment, furnishings, or personal property</a:t>
            </a:r>
          </a:p>
          <a:p>
            <a:r>
              <a:rPr lang="en-US" dirty="0">
                <a:latin typeface="Calibri" pitchFamily="34" charset="0"/>
              </a:rPr>
              <a:t>Meal/Food related expenses other than food assistance public service</a:t>
            </a:r>
          </a:p>
          <a:p>
            <a:r>
              <a:rPr lang="en-US" dirty="0">
                <a:latin typeface="Calibri" pitchFamily="34" charset="0"/>
              </a:rPr>
              <a:t>Costs not directly related to providing service to Elk Grove residents</a:t>
            </a:r>
          </a:p>
          <a:p>
            <a:endParaRPr lang="en-US" dirty="0"/>
          </a:p>
        </p:txBody>
      </p:sp>
    </p:spTree>
    <p:extLst>
      <p:ext uri="{BB962C8B-B14F-4D97-AF65-F5344CB8AC3E}">
        <p14:creationId xmlns:p14="http://schemas.microsoft.com/office/powerpoint/2010/main" val="91610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930494" cy="2728582"/>
          </a:xfrm>
        </p:spPr>
        <p:txBody>
          <a:bodyPr>
            <a:noAutofit/>
          </a:bodyPr>
          <a:lstStyle/>
          <a:p>
            <a:pPr algn="ctr"/>
            <a:r>
              <a:rPr lang="en-US" sz="4800" dirty="0">
                <a:solidFill>
                  <a:srgbClr val="EF7D32"/>
                </a:solidFill>
              </a:rPr>
              <a:t>Application Technical Assistance &amp; </a:t>
            </a:r>
            <a:br>
              <a:rPr lang="en-US" sz="4800" dirty="0">
                <a:solidFill>
                  <a:srgbClr val="EF7D32"/>
                </a:solidFill>
              </a:rPr>
            </a:br>
            <a:r>
              <a:rPr lang="en-US" sz="4800" dirty="0">
                <a:solidFill>
                  <a:srgbClr val="EF7D32"/>
                </a:solidFill>
              </a:rPr>
              <a:t>Public Meeting Webinar</a:t>
            </a:r>
            <a:br>
              <a:rPr lang="en-US" sz="4800" dirty="0"/>
            </a:br>
            <a:r>
              <a:rPr lang="en-US" sz="4800" dirty="0"/>
              <a:t>FY 2024-2025 </a:t>
            </a:r>
            <a:br>
              <a:rPr lang="en-US" sz="4800" dirty="0"/>
            </a:br>
            <a:r>
              <a:rPr lang="en-US" sz="4800" dirty="0"/>
              <a:t>Nonprofit Grant Opportunities</a:t>
            </a:r>
          </a:p>
        </p:txBody>
      </p:sp>
      <p:sp>
        <p:nvSpPr>
          <p:cNvPr id="3" name="Subtitle 2"/>
          <p:cNvSpPr>
            <a:spLocks noGrp="1"/>
          </p:cNvSpPr>
          <p:nvPr>
            <p:ph type="subTitle" idx="1"/>
          </p:nvPr>
        </p:nvSpPr>
        <p:spPr>
          <a:xfrm>
            <a:off x="1523999" y="5172524"/>
            <a:ext cx="3388822" cy="833089"/>
          </a:xfrm>
        </p:spPr>
        <p:txBody>
          <a:bodyPr>
            <a:normAutofit/>
          </a:bodyPr>
          <a:lstStyle/>
          <a:p>
            <a:r>
              <a:rPr lang="en-US" sz="2800" dirty="0"/>
              <a:t>January 23, 2024</a:t>
            </a:r>
          </a:p>
        </p:txBody>
      </p:sp>
    </p:spTree>
    <p:extLst>
      <p:ext uri="{BB962C8B-B14F-4D97-AF65-F5344CB8AC3E}">
        <p14:creationId xmlns:p14="http://schemas.microsoft.com/office/powerpoint/2010/main" val="143589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and Accounting</a:t>
            </a:r>
          </a:p>
        </p:txBody>
      </p:sp>
      <p:sp>
        <p:nvSpPr>
          <p:cNvPr id="3" name="Content Placeholder 2"/>
          <p:cNvSpPr>
            <a:spLocks noGrp="1"/>
          </p:cNvSpPr>
          <p:nvPr>
            <p:ph idx="1"/>
          </p:nvPr>
        </p:nvSpPr>
        <p:spPr/>
        <p:txBody>
          <a:bodyPr/>
          <a:lstStyle/>
          <a:p>
            <a:r>
              <a:rPr lang="en-US" dirty="0">
                <a:latin typeface="Calibri" pitchFamily="34" charset="0"/>
              </a:rPr>
              <a:t>There is a lot of flexibility in costs the City can cover…but we require documentation for all of it</a:t>
            </a:r>
          </a:p>
          <a:p>
            <a:pPr lvl="1" indent="-347472"/>
            <a:r>
              <a:rPr lang="en-US" dirty="0">
                <a:latin typeface="Calibri" pitchFamily="34" charset="0"/>
              </a:rPr>
              <a:t>All costs need to be clearly related to the activity the City funds</a:t>
            </a:r>
          </a:p>
          <a:p>
            <a:pPr lvl="1" indent="-347472"/>
            <a:r>
              <a:rPr lang="en-US" dirty="0">
                <a:latin typeface="Calibri" pitchFamily="34" charset="0"/>
              </a:rPr>
              <a:t>Acceptable documentation includes payroll summaries, invoices or receipts, mileage logs, etc.</a:t>
            </a:r>
          </a:p>
          <a:p>
            <a:pPr lvl="1" indent="-347472"/>
            <a:r>
              <a:rPr lang="en-US" dirty="0">
                <a:latin typeface="Calibri" pitchFamily="34" charset="0"/>
              </a:rPr>
              <a:t>Keep this in mind as you think about your budget request</a:t>
            </a:r>
          </a:p>
          <a:p>
            <a:r>
              <a:rPr lang="en-US" dirty="0">
                <a:latin typeface="Calibri" pitchFamily="34" charset="0"/>
              </a:rPr>
              <a:t>If activity serves non-Elk Grove residents, organization will need to have acceptable accounting methods to allocate or separate the costs </a:t>
            </a:r>
          </a:p>
        </p:txBody>
      </p:sp>
    </p:spTree>
    <p:extLst>
      <p:ext uri="{BB962C8B-B14F-4D97-AF65-F5344CB8AC3E}">
        <p14:creationId xmlns:p14="http://schemas.microsoft.com/office/powerpoint/2010/main" val="135650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Funding Requests</a:t>
            </a:r>
          </a:p>
        </p:txBody>
      </p:sp>
      <p:sp>
        <p:nvSpPr>
          <p:cNvPr id="3" name="Content Placeholder 2"/>
          <p:cNvSpPr>
            <a:spLocks noGrp="1"/>
          </p:cNvSpPr>
          <p:nvPr>
            <p:ph idx="1"/>
          </p:nvPr>
        </p:nvSpPr>
        <p:spPr/>
        <p:txBody>
          <a:bodyPr/>
          <a:lstStyle/>
          <a:p>
            <a:pPr>
              <a:spcBef>
                <a:spcPts val="768"/>
              </a:spcBef>
            </a:pPr>
            <a:r>
              <a:rPr lang="en-US" dirty="0">
                <a:latin typeface="Calibri" pitchFamily="34" charset="0"/>
              </a:rPr>
              <a:t>If organization is not going to provide increased service or help more people, funding request must explain why the organization’s current funds are insufficient</a:t>
            </a:r>
          </a:p>
          <a:p>
            <a:pPr>
              <a:spcBef>
                <a:spcPts val="768"/>
              </a:spcBef>
            </a:pPr>
            <a:r>
              <a:rPr lang="en-US" dirty="0">
                <a:latin typeface="Calibri" pitchFamily="34" charset="0"/>
              </a:rPr>
              <a:t>If the proposed activity will serve non-Elk Grove residents, please calculate the percentage of time spent on Elk Grove participants and request no more than that percentage for any one budget item</a:t>
            </a:r>
          </a:p>
        </p:txBody>
      </p:sp>
    </p:spTree>
    <p:extLst>
      <p:ext uri="{BB962C8B-B14F-4D97-AF65-F5344CB8AC3E}">
        <p14:creationId xmlns:p14="http://schemas.microsoft.com/office/powerpoint/2010/main" val="423330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1780728"/>
          </a:xfrm>
        </p:spPr>
        <p:txBody>
          <a:bodyPr>
            <a:normAutofit/>
          </a:bodyPr>
          <a:lstStyle/>
          <a:p>
            <a:pPr algn="ctr"/>
            <a:r>
              <a:rPr lang="en-US" sz="5400" dirty="0"/>
              <a:t>ESG General Information</a:t>
            </a:r>
          </a:p>
        </p:txBody>
      </p:sp>
    </p:spTree>
    <p:extLst>
      <p:ext uri="{BB962C8B-B14F-4D97-AF65-F5344CB8AC3E}">
        <p14:creationId xmlns:p14="http://schemas.microsoft.com/office/powerpoint/2010/main" val="370207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itchFamily="34" charset="0"/>
              </a:rPr>
              <a:t>Eligible Events </a:t>
            </a:r>
            <a:r>
              <a:rPr lang="en-US" sz="2200" dirty="0">
                <a:latin typeface="Calibri" pitchFamily="34" charset="0"/>
              </a:rPr>
              <a:t>(incomplete list)</a:t>
            </a:r>
            <a:endParaRPr lang="en-US" dirty="0"/>
          </a:p>
        </p:txBody>
      </p:sp>
      <p:sp>
        <p:nvSpPr>
          <p:cNvPr id="3" name="Content Placeholder 2"/>
          <p:cNvSpPr>
            <a:spLocks noGrp="1"/>
          </p:cNvSpPr>
          <p:nvPr>
            <p:ph idx="1"/>
          </p:nvPr>
        </p:nvSpPr>
        <p:spPr>
          <a:xfrm>
            <a:off x="838200" y="1259633"/>
            <a:ext cx="10515600" cy="5233242"/>
          </a:xfrm>
        </p:spPr>
        <p:txBody>
          <a:bodyPr>
            <a:normAutofit/>
          </a:bodyPr>
          <a:lstStyle/>
          <a:p>
            <a:pPr>
              <a:lnSpc>
                <a:spcPct val="80000"/>
              </a:lnSpc>
            </a:pPr>
            <a:r>
              <a:rPr lang="en-US" sz="3600" dirty="0">
                <a:latin typeface="Calibri" pitchFamily="34" charset="0"/>
              </a:rPr>
              <a:t>Event Types</a:t>
            </a:r>
          </a:p>
          <a:p>
            <a:pPr lvl="1">
              <a:lnSpc>
                <a:spcPct val="80000"/>
              </a:lnSpc>
            </a:pPr>
            <a:r>
              <a:rPr lang="en-US" sz="3600" dirty="0">
                <a:latin typeface="Calibri" pitchFamily="34" charset="0"/>
              </a:rPr>
              <a:t>Concert/Performance</a:t>
            </a:r>
          </a:p>
          <a:p>
            <a:pPr lvl="1">
              <a:lnSpc>
                <a:spcPct val="80000"/>
              </a:lnSpc>
            </a:pPr>
            <a:r>
              <a:rPr lang="en-US" sz="3600" dirty="0">
                <a:latin typeface="Calibri" pitchFamily="34" charset="0"/>
              </a:rPr>
              <a:t>Festival/Faire</a:t>
            </a:r>
          </a:p>
          <a:p>
            <a:pPr lvl="1">
              <a:lnSpc>
                <a:spcPct val="80000"/>
              </a:lnSpc>
            </a:pPr>
            <a:r>
              <a:rPr lang="en-US" sz="3600" dirty="0">
                <a:latin typeface="Calibri" pitchFamily="34" charset="0"/>
              </a:rPr>
              <a:t>Parade/Procession</a:t>
            </a:r>
          </a:p>
          <a:p>
            <a:pPr lvl="1">
              <a:lnSpc>
                <a:spcPct val="80000"/>
              </a:lnSpc>
            </a:pPr>
            <a:r>
              <a:rPr lang="en-US" sz="3600" dirty="0">
                <a:latin typeface="Calibri" pitchFamily="34" charset="0"/>
              </a:rPr>
              <a:t>Sports Tournament</a:t>
            </a:r>
          </a:p>
          <a:p>
            <a:pPr lvl="1">
              <a:lnSpc>
                <a:spcPct val="80000"/>
              </a:lnSpc>
            </a:pPr>
            <a:r>
              <a:rPr lang="en-US" sz="3600" dirty="0">
                <a:latin typeface="Calibri" pitchFamily="34" charset="0"/>
              </a:rPr>
              <a:t>Run/Walk/Race</a:t>
            </a:r>
          </a:p>
          <a:p>
            <a:pPr lvl="1">
              <a:lnSpc>
                <a:spcPct val="80000"/>
              </a:lnSpc>
            </a:pPr>
            <a:r>
              <a:rPr lang="en-US" sz="3600" dirty="0">
                <a:latin typeface="Calibri" pitchFamily="34" charset="0"/>
              </a:rPr>
              <a:t>Lecture Series/Symposium/Conference</a:t>
            </a:r>
          </a:p>
          <a:p>
            <a:pPr lvl="1">
              <a:lnSpc>
                <a:spcPct val="80000"/>
              </a:lnSpc>
            </a:pPr>
            <a:r>
              <a:rPr lang="en-US" sz="3600" dirty="0">
                <a:latin typeface="Calibri" pitchFamily="34" charset="0"/>
              </a:rPr>
              <a:t>Breakfast/Luncheon/Dinner/Reception Fundraisers</a:t>
            </a:r>
          </a:p>
          <a:p>
            <a:pPr marL="0" indent="0">
              <a:lnSpc>
                <a:spcPct val="80000"/>
              </a:lnSpc>
              <a:buNone/>
            </a:pPr>
            <a:endParaRPr lang="en-US" sz="3000" dirty="0">
              <a:latin typeface="Calibri" pitchFamily="34" charset="0"/>
            </a:endParaRPr>
          </a:p>
        </p:txBody>
      </p:sp>
    </p:spTree>
    <p:extLst>
      <p:ext uri="{BB962C8B-B14F-4D97-AF65-F5344CB8AC3E}">
        <p14:creationId xmlns:p14="http://schemas.microsoft.com/office/powerpoint/2010/main" val="393701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57AC-BDAE-4A2A-90F2-F4CEFB47AEF4}"/>
              </a:ext>
            </a:extLst>
          </p:cNvPr>
          <p:cNvSpPr>
            <a:spLocks noGrp="1"/>
          </p:cNvSpPr>
          <p:nvPr>
            <p:ph type="title"/>
          </p:nvPr>
        </p:nvSpPr>
        <p:spPr/>
        <p:txBody>
          <a:bodyPr>
            <a:normAutofit fontScale="90000"/>
          </a:bodyPr>
          <a:lstStyle/>
          <a:p>
            <a:r>
              <a:rPr lang="en-US" dirty="0"/>
              <a:t>Planning During Health Restrictions</a:t>
            </a:r>
          </a:p>
        </p:txBody>
      </p:sp>
      <p:sp>
        <p:nvSpPr>
          <p:cNvPr id="3" name="Content Placeholder 2">
            <a:extLst>
              <a:ext uri="{FF2B5EF4-FFF2-40B4-BE49-F238E27FC236}">
                <a16:creationId xmlns:a16="http://schemas.microsoft.com/office/drawing/2014/main" id="{CAC11641-FAA2-4692-8DB6-BD67813DE43C}"/>
              </a:ext>
            </a:extLst>
          </p:cNvPr>
          <p:cNvSpPr>
            <a:spLocks noGrp="1"/>
          </p:cNvSpPr>
          <p:nvPr>
            <p:ph idx="1"/>
          </p:nvPr>
        </p:nvSpPr>
        <p:spPr/>
        <p:txBody>
          <a:bodyPr>
            <a:normAutofit/>
          </a:bodyPr>
          <a:lstStyle/>
          <a:p>
            <a:r>
              <a:rPr lang="en-US" dirty="0">
                <a:latin typeface="Calibri" pitchFamily="34" charset="0"/>
              </a:rPr>
              <a:t>Events are </a:t>
            </a:r>
            <a:r>
              <a:rPr lang="en-US" dirty="0"/>
              <a:t>required to comply with all applicable public health restrictions imposed by any federal, state, or local government agency </a:t>
            </a:r>
          </a:p>
          <a:p>
            <a:r>
              <a:rPr lang="en-US" dirty="0"/>
              <a:t>Notify the City staff in advance of any changes, including date and location changes, and/or cancellations</a:t>
            </a:r>
          </a:p>
          <a:p>
            <a:r>
              <a:rPr lang="en-US" dirty="0"/>
              <a:t>The City will work with each group to amend contracts as needed if there is a change in your event</a:t>
            </a:r>
          </a:p>
          <a:p>
            <a:r>
              <a:rPr lang="en-US" dirty="0"/>
              <a:t>Substantial changes made after preliminary awards have been determined may result in a change of funding, use of City facilities, and/or in-kind-services awarded</a:t>
            </a:r>
          </a:p>
          <a:p>
            <a:endParaRPr lang="en-US" dirty="0"/>
          </a:p>
        </p:txBody>
      </p:sp>
    </p:spTree>
    <p:extLst>
      <p:ext uri="{BB962C8B-B14F-4D97-AF65-F5344CB8AC3E}">
        <p14:creationId xmlns:p14="http://schemas.microsoft.com/office/powerpoint/2010/main" val="303443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Sponsorship Requests</a:t>
            </a:r>
          </a:p>
        </p:txBody>
      </p:sp>
      <p:sp>
        <p:nvSpPr>
          <p:cNvPr id="3" name="Content Placeholder 2"/>
          <p:cNvSpPr>
            <a:spLocks noGrp="1"/>
          </p:cNvSpPr>
          <p:nvPr>
            <p:ph idx="1"/>
          </p:nvPr>
        </p:nvSpPr>
        <p:spPr/>
        <p:txBody>
          <a:bodyPr/>
          <a:lstStyle/>
          <a:p>
            <a:pPr>
              <a:spcBef>
                <a:spcPts val="768"/>
              </a:spcBef>
            </a:pPr>
            <a:r>
              <a:rPr lang="en-US" dirty="0">
                <a:latin typeface="Calibri" pitchFamily="34" charset="0"/>
              </a:rPr>
              <a:t>Direct funding</a:t>
            </a:r>
          </a:p>
          <a:p>
            <a:pPr>
              <a:spcBef>
                <a:spcPts val="768"/>
              </a:spcBef>
            </a:pPr>
            <a:r>
              <a:rPr lang="en-US" dirty="0">
                <a:latin typeface="Calibri" pitchFamily="34" charset="0"/>
              </a:rPr>
              <a:t>Facility use</a:t>
            </a:r>
          </a:p>
          <a:p>
            <a:pPr lvl="1">
              <a:spcBef>
                <a:spcPts val="768"/>
              </a:spcBef>
            </a:pPr>
            <a:r>
              <a:rPr lang="en-US" dirty="0">
                <a:latin typeface="Calibri" pitchFamily="34" charset="0"/>
              </a:rPr>
              <a:t>Old Town Plaza </a:t>
            </a:r>
          </a:p>
          <a:p>
            <a:pPr lvl="1">
              <a:spcBef>
                <a:spcPts val="768"/>
              </a:spcBef>
            </a:pPr>
            <a:r>
              <a:rPr lang="en-US" dirty="0">
                <a:latin typeface="Calibri" pitchFamily="34" charset="0"/>
              </a:rPr>
              <a:t>District56 indoor facility</a:t>
            </a:r>
          </a:p>
          <a:p>
            <a:pPr lvl="1">
              <a:spcBef>
                <a:spcPts val="768"/>
              </a:spcBef>
            </a:pPr>
            <a:r>
              <a:rPr lang="en-US" dirty="0">
                <a:latin typeface="Calibri" pitchFamily="34" charset="0"/>
              </a:rPr>
              <a:t>District56 outdoor facility</a:t>
            </a:r>
          </a:p>
          <a:p>
            <a:pPr lvl="1">
              <a:spcBef>
                <a:spcPts val="768"/>
              </a:spcBef>
            </a:pPr>
            <a:r>
              <a:rPr lang="en-US" dirty="0">
                <a:latin typeface="Calibri" pitchFamily="34" charset="0"/>
              </a:rPr>
              <a:t>District56 Aquatics center – for local swim teams only</a:t>
            </a:r>
          </a:p>
          <a:p>
            <a:pPr>
              <a:spcBef>
                <a:spcPts val="768"/>
              </a:spcBef>
            </a:pPr>
            <a:r>
              <a:rPr lang="en-US" dirty="0">
                <a:latin typeface="Calibri" pitchFamily="34" charset="0"/>
              </a:rPr>
              <a:t>In-kind</a:t>
            </a:r>
          </a:p>
          <a:p>
            <a:pPr lvl="1">
              <a:spcBef>
                <a:spcPts val="768"/>
              </a:spcBef>
            </a:pPr>
            <a:r>
              <a:rPr lang="en-US" dirty="0">
                <a:latin typeface="Calibri" pitchFamily="34" charset="0"/>
              </a:rPr>
              <a:t>Police Department service (traffic management and overall event safety only)</a:t>
            </a:r>
          </a:p>
          <a:p>
            <a:pPr lvl="1">
              <a:spcBef>
                <a:spcPts val="768"/>
              </a:spcBef>
            </a:pPr>
            <a:r>
              <a:rPr lang="en-US" dirty="0">
                <a:latin typeface="Calibri" pitchFamily="34" charset="0"/>
              </a:rPr>
              <a:t>Road closures/traffic management</a:t>
            </a:r>
          </a:p>
          <a:p>
            <a:pPr lvl="1">
              <a:spcBef>
                <a:spcPts val="768"/>
              </a:spcBef>
            </a:pPr>
            <a:r>
              <a:rPr lang="en-US" dirty="0">
                <a:latin typeface="Calibri" pitchFamily="34" charset="0"/>
              </a:rPr>
              <a:t>Waste management (trash, recycle and organic carts and service)</a:t>
            </a:r>
          </a:p>
          <a:p>
            <a:pPr lvl="1">
              <a:spcBef>
                <a:spcPts val="768"/>
              </a:spcBef>
            </a:pPr>
            <a:r>
              <a:rPr lang="en-US" dirty="0">
                <a:latin typeface="Calibri" pitchFamily="34" charset="0"/>
              </a:rPr>
              <a:t>Marketing/promotion</a:t>
            </a:r>
          </a:p>
        </p:txBody>
      </p:sp>
    </p:spTree>
    <p:extLst>
      <p:ext uri="{BB962C8B-B14F-4D97-AF65-F5344CB8AC3E}">
        <p14:creationId xmlns:p14="http://schemas.microsoft.com/office/powerpoint/2010/main" val="3054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781" y="2443942"/>
            <a:ext cx="10467247" cy="2307672"/>
          </a:xfrm>
        </p:spPr>
        <p:txBody>
          <a:bodyPr anchor="ctr">
            <a:normAutofit/>
          </a:bodyPr>
          <a:lstStyle/>
          <a:p>
            <a:pPr algn="ctr"/>
            <a:r>
              <a:rPr lang="en-US" sz="5400" dirty="0"/>
              <a:t>Application Process</a:t>
            </a:r>
            <a:br>
              <a:rPr lang="en-US" sz="5400" dirty="0"/>
            </a:br>
            <a:r>
              <a:rPr lang="en-US" sz="5400" dirty="0"/>
              <a:t>WebGrants</a:t>
            </a:r>
          </a:p>
        </p:txBody>
      </p:sp>
    </p:spTree>
    <p:extLst>
      <p:ext uri="{BB962C8B-B14F-4D97-AF65-F5344CB8AC3E}">
        <p14:creationId xmlns:p14="http://schemas.microsoft.com/office/powerpoint/2010/main" val="33468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WebGrants Online Application</a:t>
            </a:r>
          </a:p>
        </p:txBody>
      </p:sp>
      <p:sp>
        <p:nvSpPr>
          <p:cNvPr id="3" name="Content Placeholder 2"/>
          <p:cNvSpPr>
            <a:spLocks noGrp="1"/>
          </p:cNvSpPr>
          <p:nvPr>
            <p:ph idx="1"/>
          </p:nvPr>
        </p:nvSpPr>
        <p:spPr/>
        <p:txBody>
          <a:bodyPr>
            <a:normAutofit/>
          </a:bodyPr>
          <a:lstStyle/>
          <a:p>
            <a:r>
              <a:rPr lang="en-US" dirty="0">
                <a:latin typeface="Calibri" pitchFamily="34" charset="0"/>
              </a:rPr>
              <a:t>All applications must be completed and submitted online </a:t>
            </a:r>
          </a:p>
          <a:p>
            <a:pPr lvl="1"/>
            <a:r>
              <a:rPr lang="en-US" dirty="0">
                <a:latin typeface="Calibri" pitchFamily="34" charset="0"/>
              </a:rPr>
              <a:t>WebGrants </a:t>
            </a:r>
            <a:r>
              <a:rPr lang="en-US" dirty="0">
                <a:latin typeface="Calibri" pitchFamily="34" charset="0"/>
                <a:hlinkClick r:id="rId3"/>
              </a:rPr>
              <a:t>https://elkgrove.webgrantscloud.com/</a:t>
            </a:r>
            <a:r>
              <a:rPr lang="en-US" dirty="0">
                <a:latin typeface="Calibri" pitchFamily="34" charset="0"/>
              </a:rPr>
              <a:t> </a:t>
            </a:r>
          </a:p>
          <a:p>
            <a:pPr lvl="1"/>
            <a:r>
              <a:rPr lang="en-US" dirty="0">
                <a:latin typeface="Calibri" pitchFamily="34" charset="0"/>
              </a:rPr>
              <a:t>Paper applications will not be accepted</a:t>
            </a:r>
          </a:p>
          <a:p>
            <a:r>
              <a:rPr lang="en-US" dirty="0">
                <a:latin typeface="Calibri" pitchFamily="34" charset="0"/>
              </a:rPr>
              <a:t>Applicants must create a WebGrants account to apply</a:t>
            </a:r>
          </a:p>
          <a:p>
            <a:pPr lvl="1"/>
            <a:r>
              <a:rPr lang="en-US" dirty="0">
                <a:latin typeface="Calibri" pitchFamily="34" charset="0"/>
              </a:rPr>
              <a:t>All individuals who will need access to the organization’s application should register for their own account (do not share accounts)</a:t>
            </a:r>
          </a:p>
          <a:p>
            <a:pPr lvl="1"/>
            <a:r>
              <a:rPr lang="en-US" dirty="0">
                <a:latin typeface="Calibri" pitchFamily="34" charset="0"/>
              </a:rPr>
              <a:t>Each registration will be approved by City staff </a:t>
            </a:r>
          </a:p>
          <a:p>
            <a:pPr lvl="1"/>
            <a:r>
              <a:rPr lang="en-US" dirty="0">
                <a:latin typeface="Calibri" pitchFamily="34" charset="0"/>
              </a:rPr>
              <a:t>Multiple organizations can be linked to any one registration (grant writers)</a:t>
            </a:r>
          </a:p>
          <a:p>
            <a:r>
              <a:rPr lang="en-US" dirty="0">
                <a:latin typeface="Calibri" pitchFamily="34" charset="0"/>
              </a:rPr>
              <a:t>Multiple applications (for different projects) are allowed</a:t>
            </a:r>
          </a:p>
        </p:txBody>
      </p:sp>
    </p:spTree>
    <p:extLst>
      <p:ext uri="{BB962C8B-B14F-4D97-AF65-F5344CB8AC3E}">
        <p14:creationId xmlns:p14="http://schemas.microsoft.com/office/powerpoint/2010/main" val="1641870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EF9D6-E6E4-82BA-1B91-68B3316FBF2D}"/>
              </a:ext>
            </a:extLst>
          </p:cNvPr>
          <p:cNvPicPr>
            <a:picLocks noChangeAspect="1"/>
          </p:cNvPicPr>
          <p:nvPr/>
        </p:nvPicPr>
        <p:blipFill>
          <a:blip r:embed="rId3"/>
          <a:stretch>
            <a:fillRect/>
          </a:stretch>
        </p:blipFill>
        <p:spPr>
          <a:xfrm>
            <a:off x="404491" y="577603"/>
            <a:ext cx="11383018" cy="5702794"/>
          </a:xfrm>
          <a:prstGeom prst="rect">
            <a:avLst/>
          </a:prstGeom>
          <a:ln>
            <a:solidFill>
              <a:schemeClr val="accent1"/>
            </a:solidFill>
          </a:ln>
        </p:spPr>
      </p:pic>
    </p:spTree>
    <p:extLst>
      <p:ext uri="{BB962C8B-B14F-4D97-AF65-F5344CB8AC3E}">
        <p14:creationId xmlns:p14="http://schemas.microsoft.com/office/powerpoint/2010/main" val="235472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WebGrants Registration</a:t>
            </a:r>
          </a:p>
        </p:txBody>
      </p:sp>
      <p:sp>
        <p:nvSpPr>
          <p:cNvPr id="3" name="Content Placeholder 2"/>
          <p:cNvSpPr>
            <a:spLocks noGrp="1"/>
          </p:cNvSpPr>
          <p:nvPr>
            <p:ph idx="1"/>
          </p:nvPr>
        </p:nvSpPr>
        <p:spPr/>
        <p:txBody>
          <a:bodyPr>
            <a:normAutofit lnSpcReduction="10000"/>
          </a:bodyPr>
          <a:lstStyle/>
          <a:p>
            <a:r>
              <a:rPr lang="en-US" dirty="0">
                <a:latin typeface="Calibri" pitchFamily="34" charset="0"/>
              </a:rPr>
              <a:t>Registers personal contact and organizational information</a:t>
            </a:r>
          </a:p>
          <a:p>
            <a:r>
              <a:rPr lang="en-US" dirty="0">
                <a:latin typeface="Calibri" pitchFamily="34" charset="0"/>
              </a:rPr>
              <a:t>The first person registering an organization should enter as much information as possible </a:t>
            </a:r>
          </a:p>
          <a:p>
            <a:pPr lvl="1"/>
            <a:r>
              <a:rPr lang="en-US" dirty="0">
                <a:latin typeface="Calibri" pitchFamily="34" charset="0"/>
              </a:rPr>
              <a:t>This information is important and will be tied to every other person registering for that organization and each grant application submitted on behalf of the organization </a:t>
            </a:r>
          </a:p>
          <a:p>
            <a:pPr lvl="1"/>
            <a:r>
              <a:rPr lang="en-US" dirty="0">
                <a:latin typeface="Calibri" pitchFamily="34" charset="0"/>
              </a:rPr>
              <a:t>Can be added later, once account is set up, under “My Profile”</a:t>
            </a:r>
          </a:p>
          <a:p>
            <a:r>
              <a:rPr lang="en-US" dirty="0">
                <a:latin typeface="Calibri" pitchFamily="34" charset="0"/>
              </a:rPr>
              <a:t>If your organization is already registered, you only need to complete the </a:t>
            </a:r>
            <a:r>
              <a:rPr lang="en-US" dirty="0">
                <a:solidFill>
                  <a:srgbClr val="FF0000"/>
                </a:solidFill>
                <a:latin typeface="Calibri" pitchFamily="34" charset="0"/>
              </a:rPr>
              <a:t>required* </a:t>
            </a:r>
            <a:r>
              <a:rPr lang="en-US" dirty="0">
                <a:latin typeface="Calibri" pitchFamily="34" charset="0"/>
              </a:rPr>
              <a:t>fields</a:t>
            </a:r>
          </a:p>
          <a:p>
            <a:pPr lvl="1"/>
            <a:r>
              <a:rPr lang="en-US" dirty="0">
                <a:latin typeface="Calibri" pitchFamily="34" charset="0"/>
              </a:rPr>
              <a:t>Organization Attachments should be reviewed annually and updated as necessary</a:t>
            </a:r>
          </a:p>
          <a:p>
            <a:r>
              <a:rPr lang="en-US" dirty="0">
                <a:latin typeface="Calibri" pitchFamily="34" charset="0"/>
              </a:rPr>
              <a:t>All applicants requesting CDBG funding must have SAM Unique Entity ID</a:t>
            </a:r>
            <a:endParaRPr lang="en-US" dirty="0">
              <a:highlight>
                <a:srgbClr val="00FFFF"/>
              </a:highlight>
              <a:latin typeface="Calibri" pitchFamily="34" charset="0"/>
            </a:endParaRPr>
          </a:p>
        </p:txBody>
      </p:sp>
    </p:spTree>
    <p:extLst>
      <p:ext uri="{BB962C8B-B14F-4D97-AF65-F5344CB8AC3E}">
        <p14:creationId xmlns:p14="http://schemas.microsoft.com/office/powerpoint/2010/main" val="87871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DF94-1A27-4D5C-BCAA-8432528B0D74}"/>
              </a:ext>
            </a:extLst>
          </p:cNvPr>
          <p:cNvSpPr>
            <a:spLocks noGrp="1"/>
          </p:cNvSpPr>
          <p:nvPr>
            <p:ph type="title"/>
          </p:nvPr>
        </p:nvSpPr>
        <p:spPr/>
        <p:txBody>
          <a:bodyPr>
            <a:normAutofit fontScale="90000"/>
          </a:bodyPr>
          <a:lstStyle/>
          <a:p>
            <a:r>
              <a:rPr lang="en-US" dirty="0"/>
              <a:t>Today’s Agenda</a:t>
            </a:r>
          </a:p>
        </p:txBody>
      </p:sp>
      <p:sp>
        <p:nvSpPr>
          <p:cNvPr id="3" name="Content Placeholder 2">
            <a:extLst>
              <a:ext uri="{FF2B5EF4-FFF2-40B4-BE49-F238E27FC236}">
                <a16:creationId xmlns:a16="http://schemas.microsoft.com/office/drawing/2014/main" id="{4527FF1C-2980-4C3F-8900-30A0FDD228F9}"/>
              </a:ext>
            </a:extLst>
          </p:cNvPr>
          <p:cNvSpPr>
            <a:spLocks noGrp="1"/>
          </p:cNvSpPr>
          <p:nvPr>
            <p:ph idx="1"/>
          </p:nvPr>
        </p:nvSpPr>
        <p:spPr/>
        <p:txBody>
          <a:bodyPr/>
          <a:lstStyle/>
          <a:p>
            <a:r>
              <a:rPr lang="en-US" dirty="0"/>
              <a:t>Overview of Available Grant Funding Opportunities</a:t>
            </a:r>
          </a:p>
          <a:p>
            <a:r>
              <a:rPr lang="en-US" dirty="0"/>
              <a:t>Application Process</a:t>
            </a:r>
          </a:p>
          <a:p>
            <a:r>
              <a:rPr lang="en-US" dirty="0"/>
              <a:t>Application Questions by Grant Type</a:t>
            </a:r>
          </a:p>
          <a:p>
            <a:r>
              <a:rPr lang="en-US" dirty="0"/>
              <a:t>Grant Policies</a:t>
            </a:r>
          </a:p>
          <a:p>
            <a:r>
              <a:rPr lang="en-US" dirty="0"/>
              <a:t>Q&amp;A</a:t>
            </a:r>
          </a:p>
          <a:p>
            <a:endParaRPr lang="en-US" dirty="0"/>
          </a:p>
          <a:p>
            <a:endParaRPr lang="en-US" dirty="0"/>
          </a:p>
          <a:p>
            <a:endParaRPr lang="en-US" dirty="0"/>
          </a:p>
        </p:txBody>
      </p:sp>
    </p:spTree>
    <p:extLst>
      <p:ext uri="{BB962C8B-B14F-4D97-AF65-F5344CB8AC3E}">
        <p14:creationId xmlns:p14="http://schemas.microsoft.com/office/powerpoint/2010/main" val="396952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WebGrants Tips</a:t>
            </a:r>
          </a:p>
        </p:txBody>
      </p:sp>
      <p:sp>
        <p:nvSpPr>
          <p:cNvPr id="3" name="Content Placeholder 2"/>
          <p:cNvSpPr>
            <a:spLocks noGrp="1"/>
          </p:cNvSpPr>
          <p:nvPr>
            <p:ph idx="1"/>
          </p:nvPr>
        </p:nvSpPr>
        <p:spPr>
          <a:xfrm>
            <a:off x="838200" y="1259632"/>
            <a:ext cx="10515600" cy="5413541"/>
          </a:xfrm>
        </p:spPr>
        <p:txBody>
          <a:bodyPr>
            <a:normAutofit/>
          </a:bodyPr>
          <a:lstStyle/>
          <a:p>
            <a:r>
              <a:rPr lang="en-US" dirty="0">
                <a:latin typeface="Calibri" pitchFamily="34" charset="0"/>
              </a:rPr>
              <a:t>Make sure you have the right Funding Opportunity: </a:t>
            </a:r>
          </a:p>
          <a:p>
            <a:pPr lvl="1"/>
            <a:r>
              <a:rPr lang="en-US" dirty="0">
                <a:latin typeface="Calibri" pitchFamily="34" charset="0"/>
              </a:rPr>
              <a:t>Community Development Block Grant/Community Service Grant</a:t>
            </a:r>
          </a:p>
          <a:p>
            <a:pPr lvl="1"/>
            <a:r>
              <a:rPr lang="en-US" dirty="0">
                <a:latin typeface="Calibri" pitchFamily="34" charset="0"/>
              </a:rPr>
              <a:t>Event Sponsorship Grant </a:t>
            </a:r>
          </a:p>
        </p:txBody>
      </p:sp>
      <p:pic>
        <p:nvPicPr>
          <p:cNvPr id="5" name="Picture 4">
            <a:extLst>
              <a:ext uri="{FF2B5EF4-FFF2-40B4-BE49-F238E27FC236}">
                <a16:creationId xmlns:a16="http://schemas.microsoft.com/office/drawing/2014/main" id="{0A9CFF20-9750-FEB2-2084-BCE4B3A402BE}"/>
              </a:ext>
            </a:extLst>
          </p:cNvPr>
          <p:cNvPicPr>
            <a:picLocks noChangeAspect="1"/>
          </p:cNvPicPr>
          <p:nvPr/>
        </p:nvPicPr>
        <p:blipFill>
          <a:blip r:embed="rId3"/>
          <a:stretch>
            <a:fillRect/>
          </a:stretch>
        </p:blipFill>
        <p:spPr>
          <a:xfrm>
            <a:off x="838200" y="2641191"/>
            <a:ext cx="10515600" cy="3636646"/>
          </a:xfrm>
          <a:prstGeom prst="rect">
            <a:avLst/>
          </a:prstGeom>
        </p:spPr>
      </p:pic>
    </p:spTree>
    <p:extLst>
      <p:ext uri="{BB962C8B-B14F-4D97-AF65-F5344CB8AC3E}">
        <p14:creationId xmlns:p14="http://schemas.microsoft.com/office/powerpoint/2010/main" val="53420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646A-837A-473C-9CBD-46172330FAE2}"/>
              </a:ext>
            </a:extLst>
          </p:cNvPr>
          <p:cNvSpPr>
            <a:spLocks noGrp="1"/>
          </p:cNvSpPr>
          <p:nvPr>
            <p:ph type="title"/>
          </p:nvPr>
        </p:nvSpPr>
        <p:spPr/>
        <p:txBody>
          <a:bodyPr>
            <a:normAutofit fontScale="90000"/>
          </a:bodyPr>
          <a:lstStyle/>
          <a:p>
            <a:r>
              <a:rPr lang="en-US" dirty="0"/>
              <a:t>WebGrants Tips Cont.</a:t>
            </a:r>
          </a:p>
        </p:txBody>
      </p:sp>
      <p:sp>
        <p:nvSpPr>
          <p:cNvPr id="3" name="Content Placeholder 2">
            <a:extLst>
              <a:ext uri="{FF2B5EF4-FFF2-40B4-BE49-F238E27FC236}">
                <a16:creationId xmlns:a16="http://schemas.microsoft.com/office/drawing/2014/main" id="{00B2C593-4F90-4CAA-8914-281E02F383A0}"/>
              </a:ext>
            </a:extLst>
          </p:cNvPr>
          <p:cNvSpPr>
            <a:spLocks noGrp="1"/>
          </p:cNvSpPr>
          <p:nvPr>
            <p:ph idx="1"/>
          </p:nvPr>
        </p:nvSpPr>
        <p:spPr/>
        <p:txBody>
          <a:bodyPr/>
          <a:lstStyle/>
          <a:p>
            <a:r>
              <a:rPr lang="en-US" dirty="0">
                <a:latin typeface="Calibri" pitchFamily="34" charset="0"/>
              </a:rPr>
              <a:t>Fully read the Funding Opportunity Details and Description</a:t>
            </a:r>
          </a:p>
          <a:p>
            <a:r>
              <a:rPr lang="en-US" dirty="0">
                <a:latin typeface="Calibri" pitchFamily="34" charset="0"/>
              </a:rPr>
              <a:t>Add additional applicants (users) from organization under the General Information Page</a:t>
            </a:r>
          </a:p>
          <a:p>
            <a:r>
              <a:rPr lang="en-US" dirty="0">
                <a:latin typeface="Calibri" pitchFamily="34" charset="0"/>
              </a:rPr>
              <a:t>All application components (forms), required questions, and required attachments must be complete before you are able to submit</a:t>
            </a:r>
          </a:p>
          <a:p>
            <a:r>
              <a:rPr lang="en-US" dirty="0">
                <a:latin typeface="Calibri" pitchFamily="34" charset="0"/>
              </a:rPr>
              <a:t>Prior to submitting application – can edit as often as you wish</a:t>
            </a:r>
          </a:p>
          <a:p>
            <a:r>
              <a:rPr lang="en-US" dirty="0">
                <a:latin typeface="Calibri" pitchFamily="34" charset="0"/>
              </a:rPr>
              <a:t>You can submit more than one application for each Funding Opportunity</a:t>
            </a:r>
          </a:p>
          <a:p>
            <a:endParaRPr lang="en-US" dirty="0"/>
          </a:p>
        </p:txBody>
      </p:sp>
    </p:spTree>
    <p:extLst>
      <p:ext uri="{BB962C8B-B14F-4D97-AF65-F5344CB8AC3E}">
        <p14:creationId xmlns:p14="http://schemas.microsoft.com/office/powerpoint/2010/main" val="3911088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WebGrants Tips Cont.</a:t>
            </a:r>
          </a:p>
        </p:txBody>
      </p:sp>
      <p:sp>
        <p:nvSpPr>
          <p:cNvPr id="3" name="Content Placeholder 2"/>
          <p:cNvSpPr>
            <a:spLocks noGrp="1"/>
          </p:cNvSpPr>
          <p:nvPr>
            <p:ph idx="1"/>
          </p:nvPr>
        </p:nvSpPr>
        <p:spPr>
          <a:xfrm>
            <a:off x="838200" y="1259632"/>
            <a:ext cx="10515600" cy="5413541"/>
          </a:xfrm>
        </p:spPr>
        <p:txBody>
          <a:bodyPr>
            <a:normAutofit/>
          </a:bodyPr>
          <a:lstStyle/>
          <a:p>
            <a:r>
              <a:rPr lang="en-US" dirty="0">
                <a:latin typeface="Calibri" pitchFamily="34" charset="0"/>
              </a:rPr>
              <a:t>Application does not save automatically when you click between questions</a:t>
            </a:r>
          </a:p>
          <a:p>
            <a:r>
              <a:rPr lang="en-US" dirty="0">
                <a:solidFill>
                  <a:schemeClr val="accent6"/>
                </a:solidFill>
              </a:rPr>
              <a:t>Blue Text </a:t>
            </a:r>
            <a:r>
              <a:rPr lang="en-US" dirty="0"/>
              <a:t>almost always indicates a clickable link, either within the system or to an external source</a:t>
            </a:r>
          </a:p>
          <a:p>
            <a:r>
              <a:rPr lang="en-US" dirty="0"/>
              <a:t>Required fields are shown in </a:t>
            </a:r>
            <a:r>
              <a:rPr lang="en-US" dirty="0">
                <a:solidFill>
                  <a:srgbClr val="FF0000"/>
                </a:solidFill>
              </a:rPr>
              <a:t>red text </a:t>
            </a:r>
            <a:r>
              <a:rPr lang="en-US" dirty="0"/>
              <a:t>with a </a:t>
            </a:r>
            <a:r>
              <a:rPr lang="en-US" dirty="0">
                <a:solidFill>
                  <a:srgbClr val="FF0000"/>
                </a:solidFill>
              </a:rPr>
              <a:t>red asterisk*</a:t>
            </a:r>
          </a:p>
          <a:p>
            <a:r>
              <a:rPr lang="en-US" dirty="0"/>
              <a:t>If you try to save a form and nothing happens you likely are missing text in a required field - scroll through the form and look for any red text identifying ‘</a:t>
            </a:r>
            <a:r>
              <a:rPr lang="en-US" dirty="0">
                <a:solidFill>
                  <a:srgbClr val="FF0000"/>
                </a:solidFill>
              </a:rPr>
              <a:t>This field is required</a:t>
            </a:r>
            <a:r>
              <a:rPr lang="en-US" dirty="0"/>
              <a:t>’</a:t>
            </a:r>
            <a:endParaRPr lang="en-US" dirty="0">
              <a:solidFill>
                <a:srgbClr val="FF0000"/>
              </a:solidFill>
              <a:latin typeface="Calibri" pitchFamily="34" charset="0"/>
            </a:endParaRPr>
          </a:p>
        </p:txBody>
      </p:sp>
    </p:spTree>
    <p:extLst>
      <p:ext uri="{BB962C8B-B14F-4D97-AF65-F5344CB8AC3E}">
        <p14:creationId xmlns:p14="http://schemas.microsoft.com/office/powerpoint/2010/main" val="374162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WebGrants Tips Cont.</a:t>
            </a:r>
          </a:p>
        </p:txBody>
      </p:sp>
      <p:sp>
        <p:nvSpPr>
          <p:cNvPr id="3" name="Content Placeholder 2"/>
          <p:cNvSpPr>
            <a:spLocks noGrp="1"/>
          </p:cNvSpPr>
          <p:nvPr>
            <p:ph idx="1"/>
          </p:nvPr>
        </p:nvSpPr>
        <p:spPr>
          <a:xfrm>
            <a:off x="838200" y="1259633"/>
            <a:ext cx="10758714" cy="5489510"/>
          </a:xfrm>
        </p:spPr>
        <p:txBody>
          <a:bodyPr>
            <a:normAutofit/>
          </a:bodyPr>
          <a:lstStyle/>
          <a:p>
            <a:r>
              <a:rPr lang="en-US" dirty="0">
                <a:latin typeface="Calibri" pitchFamily="34" charset="0"/>
              </a:rPr>
              <a:t>Entering text</a:t>
            </a:r>
          </a:p>
          <a:p>
            <a:pPr lvl="1"/>
            <a:r>
              <a:rPr lang="en-US" dirty="0">
                <a:latin typeface="Calibri" pitchFamily="34" charset="0"/>
              </a:rPr>
              <a:t>Only plain text allowed - fancy formatting will not show up</a:t>
            </a:r>
          </a:p>
          <a:p>
            <a:pPr lvl="2"/>
            <a:r>
              <a:rPr lang="en-US" dirty="0">
                <a:latin typeface="Calibri" pitchFamily="34" charset="0"/>
              </a:rPr>
              <a:t>Tip – You can use the &lt;</a:t>
            </a:r>
            <a:r>
              <a:rPr lang="en-US" dirty="0" err="1">
                <a:latin typeface="Calibri" pitchFamily="34" charset="0"/>
              </a:rPr>
              <a:t>br</a:t>
            </a:r>
            <a:r>
              <a:rPr lang="en-US" dirty="0">
                <a:latin typeface="Calibri" pitchFamily="34" charset="0"/>
              </a:rPr>
              <a:t>&gt; tag if you want a line break (a new line); it will however use extra characters so be careful. Example 1: This is a sentence without line breaks. Example 2: This is &lt;</a:t>
            </a:r>
            <a:r>
              <a:rPr lang="en-US" dirty="0" err="1">
                <a:latin typeface="Calibri" pitchFamily="34" charset="0"/>
              </a:rPr>
              <a:t>br</a:t>
            </a:r>
            <a:r>
              <a:rPr lang="en-US" dirty="0">
                <a:latin typeface="Calibri" pitchFamily="34" charset="0"/>
              </a:rPr>
              <a:t>&gt; a sentence &lt;</a:t>
            </a:r>
            <a:r>
              <a:rPr lang="en-US" dirty="0" err="1">
                <a:latin typeface="Calibri" pitchFamily="34" charset="0"/>
              </a:rPr>
              <a:t>br</a:t>
            </a:r>
            <a:r>
              <a:rPr lang="en-US" dirty="0">
                <a:latin typeface="Calibri" pitchFamily="34" charset="0"/>
              </a:rPr>
              <a:t>&gt;&lt;</a:t>
            </a:r>
            <a:r>
              <a:rPr lang="en-US" dirty="0" err="1">
                <a:latin typeface="Calibri" pitchFamily="34" charset="0"/>
              </a:rPr>
              <a:t>br</a:t>
            </a:r>
            <a:r>
              <a:rPr lang="en-US" dirty="0">
                <a:latin typeface="Calibri" pitchFamily="34" charset="0"/>
              </a:rPr>
              <a:t>&gt;with line breaks.</a:t>
            </a:r>
          </a:p>
          <a:p>
            <a:pPr lvl="2"/>
            <a:endParaRPr lang="en-US" dirty="0">
              <a:latin typeface="Calibri" pitchFamily="34" charset="0"/>
            </a:endParaRPr>
          </a:p>
          <a:p>
            <a:pPr lvl="2"/>
            <a:endParaRPr lang="en-US" dirty="0">
              <a:latin typeface="Calibri" pitchFamily="34" charset="0"/>
            </a:endParaRPr>
          </a:p>
          <a:p>
            <a:pPr marL="457200" lvl="1" indent="0">
              <a:buNone/>
            </a:pPr>
            <a:endParaRPr lang="en-US" dirty="0">
              <a:latin typeface="Calibri" pitchFamily="34" charset="0"/>
            </a:endParaRPr>
          </a:p>
          <a:p>
            <a:pPr marL="457200" lvl="1" indent="0">
              <a:buNone/>
            </a:pPr>
            <a:endParaRPr lang="en-US" dirty="0">
              <a:latin typeface="Calibri" pitchFamily="34" charset="0"/>
            </a:endParaRPr>
          </a:p>
          <a:p>
            <a:pPr lvl="1"/>
            <a:r>
              <a:rPr lang="en-US" dirty="0">
                <a:latin typeface="Calibri" pitchFamily="34" charset="0"/>
              </a:rPr>
              <a:t>Be aware of maximum character counts for each text box – especially important when cutting and pasting since it will cut off text and not warn you</a:t>
            </a:r>
          </a:p>
          <a:p>
            <a:pPr lvl="1"/>
            <a:r>
              <a:rPr lang="en-US" dirty="0">
                <a:latin typeface="Calibri" pitchFamily="34" charset="0"/>
              </a:rPr>
              <a:t>Formatting and special characters do not copy over when cutting and pasting – please </a:t>
            </a:r>
            <a:r>
              <a:rPr lang="en-US" b="1" dirty="0">
                <a:latin typeface="Calibri" pitchFamily="34" charset="0"/>
              </a:rPr>
              <a:t>proofread</a:t>
            </a:r>
            <a:r>
              <a:rPr lang="en-US" dirty="0">
                <a:latin typeface="Calibri" pitchFamily="34" charset="0"/>
              </a:rPr>
              <a:t> and </a:t>
            </a:r>
            <a:r>
              <a:rPr lang="en-US" b="1" dirty="0">
                <a:latin typeface="Calibri" pitchFamily="34" charset="0"/>
              </a:rPr>
              <a:t>edit</a:t>
            </a:r>
            <a:r>
              <a:rPr lang="en-US" dirty="0">
                <a:latin typeface="Calibri" pitchFamily="34" charset="0"/>
              </a:rPr>
              <a:t> before submitting</a:t>
            </a:r>
          </a:p>
          <a:p>
            <a:pPr lvl="2"/>
            <a:r>
              <a:rPr lang="en-US" dirty="0">
                <a:latin typeface="Calibri" pitchFamily="34" charset="0"/>
              </a:rPr>
              <a:t>To paste with out formatting, press </a:t>
            </a:r>
            <a:r>
              <a:rPr lang="en-US" dirty="0" err="1">
                <a:latin typeface="Calibri" pitchFamily="34" charset="0"/>
              </a:rPr>
              <a:t>Ctrl+Shift+V</a:t>
            </a:r>
            <a:r>
              <a:rPr lang="en-US" dirty="0">
                <a:latin typeface="Calibri" pitchFamily="34" charset="0"/>
              </a:rPr>
              <a:t> instead of </a:t>
            </a:r>
            <a:r>
              <a:rPr lang="en-US" dirty="0" err="1">
                <a:latin typeface="Calibri" pitchFamily="34" charset="0"/>
              </a:rPr>
              <a:t>Ctrl+V</a:t>
            </a:r>
            <a:endParaRPr lang="en-US" dirty="0">
              <a:latin typeface="Calibri" pitchFamily="34" charset="0"/>
            </a:endParaRPr>
          </a:p>
          <a:p>
            <a:pPr marL="0" indent="0">
              <a:buNone/>
            </a:pPr>
            <a:endParaRPr lang="en-US" dirty="0">
              <a:latin typeface="Calibri" pitchFamily="34" charset="0"/>
            </a:endParaRPr>
          </a:p>
        </p:txBody>
      </p:sp>
      <p:sp>
        <p:nvSpPr>
          <p:cNvPr id="4" name="TextBox 3">
            <a:extLst>
              <a:ext uri="{FF2B5EF4-FFF2-40B4-BE49-F238E27FC236}">
                <a16:creationId xmlns:a16="http://schemas.microsoft.com/office/drawing/2014/main" id="{CDA22DD8-A56D-B3B2-7748-6328AC51099B}"/>
              </a:ext>
            </a:extLst>
          </p:cNvPr>
          <p:cNvSpPr txBox="1"/>
          <p:nvPr/>
        </p:nvSpPr>
        <p:spPr>
          <a:xfrm>
            <a:off x="6674645" y="3061063"/>
            <a:ext cx="3831772" cy="1200329"/>
          </a:xfrm>
          <a:prstGeom prst="rect">
            <a:avLst/>
          </a:prstGeom>
          <a:noFill/>
          <a:ln>
            <a:solidFill>
              <a:schemeClr val="bg1">
                <a:lumMod val="10000"/>
              </a:schemeClr>
            </a:solidFill>
          </a:ln>
        </p:spPr>
        <p:txBody>
          <a:bodyPr wrap="square" rtlCol="0">
            <a:spAutoFit/>
          </a:bodyPr>
          <a:lstStyle/>
          <a:p>
            <a:r>
              <a:rPr lang="en-US" dirty="0"/>
              <a:t>This is</a:t>
            </a:r>
          </a:p>
          <a:p>
            <a:r>
              <a:rPr lang="en-US" dirty="0"/>
              <a:t>a sentence </a:t>
            </a:r>
          </a:p>
          <a:p>
            <a:endParaRPr lang="en-US" dirty="0"/>
          </a:p>
          <a:p>
            <a:r>
              <a:rPr lang="en-US" dirty="0"/>
              <a:t>with line breaks</a:t>
            </a:r>
          </a:p>
        </p:txBody>
      </p:sp>
      <p:sp>
        <p:nvSpPr>
          <p:cNvPr id="5" name="TextBox 4">
            <a:extLst>
              <a:ext uri="{FF2B5EF4-FFF2-40B4-BE49-F238E27FC236}">
                <a16:creationId xmlns:a16="http://schemas.microsoft.com/office/drawing/2014/main" id="{A104C405-C133-7535-BCEC-E407624C0408}"/>
              </a:ext>
            </a:extLst>
          </p:cNvPr>
          <p:cNvSpPr txBox="1"/>
          <p:nvPr/>
        </p:nvSpPr>
        <p:spPr>
          <a:xfrm>
            <a:off x="2264228" y="3476561"/>
            <a:ext cx="3831772" cy="369332"/>
          </a:xfrm>
          <a:prstGeom prst="rect">
            <a:avLst/>
          </a:prstGeom>
          <a:noFill/>
          <a:ln>
            <a:solidFill>
              <a:schemeClr val="bg1">
                <a:lumMod val="10000"/>
              </a:schemeClr>
            </a:solidFill>
          </a:ln>
        </p:spPr>
        <p:txBody>
          <a:bodyPr wrap="square" rtlCol="0">
            <a:spAutoFit/>
          </a:bodyPr>
          <a:lstStyle/>
          <a:p>
            <a:r>
              <a:rPr lang="en-US" dirty="0"/>
              <a:t>This is a sentence without line breaks.</a:t>
            </a:r>
          </a:p>
        </p:txBody>
      </p:sp>
    </p:spTree>
    <p:extLst>
      <p:ext uri="{BB962C8B-B14F-4D97-AF65-F5344CB8AC3E}">
        <p14:creationId xmlns:p14="http://schemas.microsoft.com/office/powerpoint/2010/main" val="1159200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Attachments</a:t>
            </a:r>
          </a:p>
        </p:txBody>
      </p:sp>
      <p:sp>
        <p:nvSpPr>
          <p:cNvPr id="3" name="Content Placeholder 2"/>
          <p:cNvSpPr>
            <a:spLocks noGrp="1"/>
          </p:cNvSpPr>
          <p:nvPr>
            <p:ph idx="1"/>
          </p:nvPr>
        </p:nvSpPr>
        <p:spPr>
          <a:xfrm>
            <a:off x="838200" y="1259633"/>
            <a:ext cx="10515600" cy="5233242"/>
          </a:xfrm>
        </p:spPr>
        <p:txBody>
          <a:bodyPr>
            <a:normAutofit lnSpcReduction="10000"/>
          </a:bodyPr>
          <a:lstStyle/>
          <a:p>
            <a:r>
              <a:rPr lang="en-US" dirty="0">
                <a:latin typeface="Calibri" pitchFamily="34" charset="0"/>
              </a:rPr>
              <a:t>Includes a list of required documents</a:t>
            </a:r>
          </a:p>
          <a:p>
            <a:pPr lvl="1"/>
            <a:r>
              <a:rPr lang="en-US" dirty="0">
                <a:latin typeface="Calibri" pitchFamily="34" charset="0"/>
              </a:rPr>
              <a:t>You must upload a document for every </a:t>
            </a:r>
            <a:r>
              <a:rPr lang="en-US" b="1" dirty="0">
                <a:solidFill>
                  <a:srgbClr val="FF0000"/>
                </a:solidFill>
                <a:latin typeface="Calibri" pitchFamily="34" charset="0"/>
              </a:rPr>
              <a:t>required*</a:t>
            </a:r>
            <a:r>
              <a:rPr lang="en-US" dirty="0">
                <a:latin typeface="Calibri" pitchFamily="34" charset="0"/>
              </a:rPr>
              <a:t> document, or you will not be able to submit</a:t>
            </a:r>
          </a:p>
          <a:p>
            <a:pPr lvl="1"/>
            <a:r>
              <a:rPr lang="en-US" dirty="0">
                <a:latin typeface="Calibri" pitchFamily="34" charset="0"/>
              </a:rPr>
              <a:t>Click the online help button at top of screen for definitions of required attachments</a:t>
            </a:r>
          </a:p>
          <a:p>
            <a:pPr lvl="1"/>
            <a:r>
              <a:rPr lang="en-US" dirty="0">
                <a:latin typeface="Calibri" pitchFamily="34" charset="0"/>
              </a:rPr>
              <a:t>If your organization doesn’t have a certain document, please contact City staff</a:t>
            </a:r>
          </a:p>
          <a:p>
            <a:pPr lvl="1"/>
            <a:r>
              <a:rPr lang="en-US" dirty="0">
                <a:latin typeface="Calibri" pitchFamily="34" charset="0"/>
              </a:rPr>
              <a:t>Many file extensions are supported (e.g., .DOC, .XLS, .PDF, .PPT, .JPG, etc.)</a:t>
            </a:r>
          </a:p>
          <a:p>
            <a:r>
              <a:rPr lang="en-US" dirty="0">
                <a:latin typeface="Calibri" pitchFamily="34" charset="0"/>
              </a:rPr>
              <a:t>Check document requirements early</a:t>
            </a:r>
          </a:p>
          <a:p>
            <a:r>
              <a:rPr lang="en-US" dirty="0">
                <a:latin typeface="Calibri" pitchFamily="34" charset="0"/>
              </a:rPr>
              <a:t>Supporting Materials</a:t>
            </a:r>
          </a:p>
          <a:p>
            <a:pPr lvl="1"/>
            <a:r>
              <a:rPr lang="en-US" dirty="0">
                <a:latin typeface="Calibri" pitchFamily="34" charset="0"/>
              </a:rPr>
              <a:t>Add anything else you would like the City to have</a:t>
            </a:r>
          </a:p>
          <a:p>
            <a:r>
              <a:rPr lang="en-US" dirty="0">
                <a:latin typeface="Calibri" pitchFamily="34" charset="0"/>
              </a:rPr>
              <a:t>Secretary of State Certificate of Status</a:t>
            </a:r>
          </a:p>
          <a:p>
            <a:pPr lvl="1"/>
            <a:r>
              <a:rPr lang="en-US" dirty="0">
                <a:latin typeface="Calibri" pitchFamily="34" charset="0"/>
              </a:rPr>
              <a:t>May submit printout from website or order actual Certificate of Status</a:t>
            </a:r>
          </a:p>
          <a:p>
            <a:pPr lvl="1"/>
            <a:r>
              <a:rPr lang="en-US" dirty="0">
                <a:latin typeface="Calibri" pitchFamily="34" charset="0"/>
                <a:hlinkClick r:id="rId3"/>
              </a:rPr>
              <a:t>https://bizfileonline.sos.ca.gov/search/business</a:t>
            </a:r>
            <a:r>
              <a:rPr lang="en-US" dirty="0">
                <a:latin typeface="Calibri" pitchFamily="34" charset="0"/>
              </a:rPr>
              <a:t> </a:t>
            </a:r>
          </a:p>
          <a:p>
            <a:endParaRPr lang="en-US" dirty="0"/>
          </a:p>
        </p:txBody>
      </p:sp>
      <p:pic>
        <p:nvPicPr>
          <p:cNvPr id="5" name="Picture 4">
            <a:extLst>
              <a:ext uri="{FF2B5EF4-FFF2-40B4-BE49-F238E27FC236}">
                <a16:creationId xmlns:a16="http://schemas.microsoft.com/office/drawing/2014/main" id="{1FBDBF9A-141F-1957-084B-6B7E9A7817C1}"/>
              </a:ext>
            </a:extLst>
          </p:cNvPr>
          <p:cNvPicPr>
            <a:picLocks noChangeAspect="1"/>
          </p:cNvPicPr>
          <p:nvPr/>
        </p:nvPicPr>
        <p:blipFill>
          <a:blip r:embed="rId4"/>
          <a:stretch>
            <a:fillRect/>
          </a:stretch>
        </p:blipFill>
        <p:spPr>
          <a:xfrm>
            <a:off x="10385230" y="2321166"/>
            <a:ext cx="1414625" cy="451040"/>
          </a:xfrm>
          <a:prstGeom prst="rect">
            <a:avLst/>
          </a:prstGeom>
          <a:ln>
            <a:solidFill>
              <a:schemeClr val="accent1"/>
            </a:solidFill>
          </a:ln>
        </p:spPr>
      </p:pic>
    </p:spTree>
    <p:extLst>
      <p:ext uri="{BB962C8B-B14F-4D97-AF65-F5344CB8AC3E}">
        <p14:creationId xmlns:p14="http://schemas.microsoft.com/office/powerpoint/2010/main" val="40836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241B3-1AEA-59F8-31E1-727AE8CD5C73}"/>
              </a:ext>
            </a:extLst>
          </p:cNvPr>
          <p:cNvPicPr>
            <a:picLocks noChangeAspect="1"/>
          </p:cNvPicPr>
          <p:nvPr/>
        </p:nvPicPr>
        <p:blipFill>
          <a:blip r:embed="rId3"/>
          <a:stretch>
            <a:fillRect/>
          </a:stretch>
        </p:blipFill>
        <p:spPr>
          <a:xfrm>
            <a:off x="625642" y="127746"/>
            <a:ext cx="10940716" cy="6602508"/>
          </a:xfrm>
          <a:prstGeom prst="rect">
            <a:avLst/>
          </a:prstGeom>
          <a:ln>
            <a:solidFill>
              <a:schemeClr val="accent1"/>
            </a:solidFill>
          </a:ln>
        </p:spPr>
      </p:pic>
    </p:spTree>
    <p:extLst>
      <p:ext uri="{BB962C8B-B14F-4D97-AF65-F5344CB8AC3E}">
        <p14:creationId xmlns:p14="http://schemas.microsoft.com/office/powerpoint/2010/main" val="884540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0090B2DA-19A8-3FCB-8A4A-1882285FC677}"/>
              </a:ext>
            </a:extLst>
          </p:cNvPr>
          <p:cNvPicPr>
            <a:picLocks noGrp="1" noChangeAspect="1"/>
          </p:cNvPicPr>
          <p:nvPr>
            <p:ph idx="4294967295"/>
          </p:nvPr>
        </p:nvPicPr>
        <p:blipFill>
          <a:blip r:embed="rId3"/>
          <a:stretch>
            <a:fillRect/>
          </a:stretch>
        </p:blipFill>
        <p:spPr>
          <a:xfrm>
            <a:off x="1890517" y="328612"/>
            <a:ext cx="8494713" cy="6200775"/>
          </a:xfrm>
          <a:ln>
            <a:solidFill>
              <a:schemeClr val="accent1"/>
            </a:solidFill>
          </a:ln>
        </p:spPr>
      </p:pic>
    </p:spTree>
    <p:extLst>
      <p:ext uri="{BB962C8B-B14F-4D97-AF65-F5344CB8AC3E}">
        <p14:creationId xmlns:p14="http://schemas.microsoft.com/office/powerpoint/2010/main" val="3817664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Submitting the Application</a:t>
            </a:r>
          </a:p>
        </p:txBody>
      </p:sp>
      <p:sp>
        <p:nvSpPr>
          <p:cNvPr id="3" name="Content Placeholder 2"/>
          <p:cNvSpPr>
            <a:spLocks noGrp="1"/>
          </p:cNvSpPr>
          <p:nvPr>
            <p:ph idx="1"/>
          </p:nvPr>
        </p:nvSpPr>
        <p:spPr/>
        <p:txBody>
          <a:bodyPr/>
          <a:lstStyle/>
          <a:p>
            <a:r>
              <a:rPr lang="en-US" dirty="0">
                <a:latin typeface="Calibri" pitchFamily="34" charset="0"/>
              </a:rPr>
              <a:t>WebGrants will send an email confirming submittal</a:t>
            </a:r>
          </a:p>
          <a:p>
            <a:r>
              <a:rPr lang="en-US" dirty="0">
                <a:latin typeface="Calibri" pitchFamily="34" charset="0"/>
              </a:rPr>
              <a:t>Once submitted, applications may not be edited</a:t>
            </a:r>
          </a:p>
          <a:p>
            <a:r>
              <a:rPr lang="en-US" dirty="0">
                <a:latin typeface="Calibri" pitchFamily="34" charset="0"/>
              </a:rPr>
              <a:t>WebGrants will automatically close application period at 11:59 pm on the deadline</a:t>
            </a:r>
          </a:p>
        </p:txBody>
      </p:sp>
    </p:spTree>
    <p:extLst>
      <p:ext uri="{BB962C8B-B14F-4D97-AF65-F5344CB8AC3E}">
        <p14:creationId xmlns:p14="http://schemas.microsoft.com/office/powerpoint/2010/main" val="125489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B444-94C2-4B37-A787-03DA3753CC66}"/>
              </a:ext>
            </a:extLst>
          </p:cNvPr>
          <p:cNvSpPr>
            <a:spLocks noGrp="1"/>
          </p:cNvSpPr>
          <p:nvPr>
            <p:ph type="title"/>
          </p:nvPr>
        </p:nvSpPr>
        <p:spPr/>
        <p:txBody>
          <a:bodyPr>
            <a:normAutofit fontScale="90000"/>
          </a:bodyPr>
          <a:lstStyle/>
          <a:p>
            <a:r>
              <a:rPr lang="en-US" dirty="0"/>
              <a:t>WebGrants Technical Assistance</a:t>
            </a:r>
          </a:p>
        </p:txBody>
      </p:sp>
      <p:sp>
        <p:nvSpPr>
          <p:cNvPr id="3" name="Content Placeholder 2">
            <a:extLst>
              <a:ext uri="{FF2B5EF4-FFF2-40B4-BE49-F238E27FC236}">
                <a16:creationId xmlns:a16="http://schemas.microsoft.com/office/drawing/2014/main" id="{1D84D3D9-2BC7-4EC2-9434-68202CEF0584}"/>
              </a:ext>
            </a:extLst>
          </p:cNvPr>
          <p:cNvSpPr>
            <a:spLocks noGrp="1"/>
          </p:cNvSpPr>
          <p:nvPr>
            <p:ph idx="1"/>
          </p:nvPr>
        </p:nvSpPr>
        <p:spPr>
          <a:xfrm>
            <a:off x="838200" y="1224008"/>
            <a:ext cx="10515600" cy="5058040"/>
          </a:xfrm>
        </p:spPr>
        <p:txBody>
          <a:bodyPr>
            <a:normAutofit fontScale="92500" lnSpcReduction="10000"/>
          </a:bodyPr>
          <a:lstStyle/>
          <a:p>
            <a:r>
              <a:rPr lang="en-US" dirty="0"/>
              <a:t>Step-by-Step Instructional Guides</a:t>
            </a:r>
          </a:p>
          <a:p>
            <a:pPr lvl="1"/>
            <a:r>
              <a:rPr lang="en-US" dirty="0">
                <a:latin typeface="Calibri" pitchFamily="34" charset="0"/>
                <a:hlinkClick r:id="rId3"/>
              </a:rPr>
              <a:t>https://elkgrove.webgrantscloud.com/</a:t>
            </a:r>
            <a:r>
              <a:rPr lang="en-US" dirty="0">
                <a:latin typeface="Calibri" pitchFamily="34" charset="0"/>
              </a:rPr>
              <a:t> </a:t>
            </a:r>
          </a:p>
          <a:p>
            <a:pPr lvl="1"/>
            <a:r>
              <a:rPr lang="en-US" dirty="0">
                <a:latin typeface="Calibri" pitchFamily="34" charset="0"/>
                <a:hlinkClick r:id="rId4"/>
              </a:rPr>
              <a:t>www.elkgrovecity.org/grants</a:t>
            </a:r>
            <a:r>
              <a:rPr lang="en-US" dirty="0">
                <a:latin typeface="Calibri" pitchFamily="34" charset="0"/>
              </a:rPr>
              <a:t> </a:t>
            </a:r>
            <a:endParaRPr lang="en-US" dirty="0"/>
          </a:p>
          <a:p>
            <a:r>
              <a:rPr lang="en-US" dirty="0"/>
              <a:t>‘Online Help’ links at top of application</a:t>
            </a:r>
          </a:p>
          <a:p>
            <a:endParaRPr lang="en-US" dirty="0"/>
          </a:p>
          <a:p>
            <a:endParaRPr lang="en-US" dirty="0"/>
          </a:p>
          <a:p>
            <a:endParaRPr lang="en-US" dirty="0"/>
          </a:p>
          <a:p>
            <a:endParaRPr lang="en-US" dirty="0"/>
          </a:p>
          <a:p>
            <a:endParaRPr lang="en-US" dirty="0"/>
          </a:p>
          <a:p>
            <a:r>
              <a:rPr lang="en-US" dirty="0"/>
              <a:t>City Staff</a:t>
            </a:r>
          </a:p>
          <a:p>
            <a:pPr lvl="1"/>
            <a:r>
              <a:rPr lang="en-US" dirty="0"/>
              <a:t>CDBG/CSG - </a:t>
            </a:r>
            <a:r>
              <a:rPr lang="en-US" dirty="0">
                <a:effectLst/>
                <a:ea typeface="Calibri" panose="020F0502020204030204" pitchFamily="34" charset="0"/>
                <a:cs typeface="Calibri" panose="020F0502020204030204" pitchFamily="34" charset="0"/>
              </a:rPr>
              <a:t>Alicia Tutt at </a:t>
            </a:r>
            <a:r>
              <a:rPr lang="en-US" u="sng" dirty="0">
                <a:solidFill>
                  <a:srgbClr val="000000"/>
                </a:solidFill>
                <a:effectLst/>
                <a:ea typeface="Calibri" panose="020F0502020204030204" pitchFamily="34" charset="0"/>
                <a:cs typeface="Calibri" panose="020F0502020204030204" pitchFamily="34" charset="0"/>
                <a:hlinkClick r:id="rId5"/>
              </a:rPr>
              <a:t>atutt@elkgrovecity.org</a:t>
            </a:r>
            <a:r>
              <a:rPr lang="en-US" dirty="0">
                <a:solidFill>
                  <a:srgbClr val="000000"/>
                </a:solidFill>
                <a:effectLst/>
                <a:ea typeface="Calibri" panose="020F0502020204030204" pitchFamily="34" charset="0"/>
                <a:cs typeface="Calibri" panose="020F0502020204030204" pitchFamily="34" charset="0"/>
              </a:rPr>
              <a:t> </a:t>
            </a:r>
            <a:r>
              <a:rPr lang="en-US" dirty="0">
                <a:effectLst/>
                <a:ea typeface="Calibri" panose="020F0502020204030204" pitchFamily="34" charset="0"/>
                <a:cs typeface="Calibri" panose="020F0502020204030204" pitchFamily="34" charset="0"/>
              </a:rPr>
              <a:t>or 916-627-3735</a:t>
            </a:r>
            <a:endParaRPr lang="en-US" dirty="0"/>
          </a:p>
          <a:p>
            <a:pPr lvl="1"/>
            <a:r>
              <a:rPr lang="en-US" dirty="0"/>
              <a:t>ESG - </a:t>
            </a:r>
            <a:r>
              <a:rPr lang="en-US" dirty="0">
                <a:effectLst/>
                <a:ea typeface="Calibri" panose="020F0502020204030204" pitchFamily="34" charset="0"/>
                <a:cs typeface="Calibri" panose="020F0502020204030204" pitchFamily="34" charset="0"/>
              </a:rPr>
              <a:t>Jodie Moreno at </a:t>
            </a:r>
            <a:r>
              <a:rPr lang="en-US" u="sng" dirty="0">
                <a:solidFill>
                  <a:srgbClr val="000000"/>
                </a:solidFill>
                <a:effectLst/>
                <a:ea typeface="Calibri" panose="020F0502020204030204" pitchFamily="34" charset="0"/>
                <a:cs typeface="Calibri" panose="020F0502020204030204" pitchFamily="34" charset="0"/>
                <a:hlinkClick r:id="rId6"/>
              </a:rPr>
              <a:t>jmoreno@elkgrovecity.org</a:t>
            </a:r>
            <a:r>
              <a:rPr lang="en-US" dirty="0">
                <a:solidFill>
                  <a:srgbClr val="000000"/>
                </a:solidFill>
                <a:effectLst/>
                <a:ea typeface="Calibri" panose="020F0502020204030204" pitchFamily="34" charset="0"/>
                <a:cs typeface="Calibri" panose="020F0502020204030204" pitchFamily="34" charset="0"/>
              </a:rPr>
              <a:t> </a:t>
            </a:r>
            <a:r>
              <a:rPr lang="en-US" dirty="0">
                <a:effectLst/>
                <a:ea typeface="Calibri" panose="020F0502020204030204" pitchFamily="34" charset="0"/>
                <a:cs typeface="Calibri" panose="020F0502020204030204" pitchFamily="34" charset="0"/>
              </a:rPr>
              <a:t>or 916-478-3632</a:t>
            </a:r>
            <a:endParaRPr lang="en-US" dirty="0"/>
          </a:p>
          <a:p>
            <a:endParaRPr lang="en-US" dirty="0"/>
          </a:p>
        </p:txBody>
      </p:sp>
      <p:pic>
        <p:nvPicPr>
          <p:cNvPr id="5" name="Picture 4">
            <a:extLst>
              <a:ext uri="{FF2B5EF4-FFF2-40B4-BE49-F238E27FC236}">
                <a16:creationId xmlns:a16="http://schemas.microsoft.com/office/drawing/2014/main" id="{7822FF13-9568-9ECD-DE35-0B48FDBD8CE5}"/>
              </a:ext>
            </a:extLst>
          </p:cNvPr>
          <p:cNvPicPr>
            <a:picLocks noChangeAspect="1"/>
          </p:cNvPicPr>
          <p:nvPr/>
        </p:nvPicPr>
        <p:blipFill>
          <a:blip r:embed="rId7"/>
          <a:stretch>
            <a:fillRect/>
          </a:stretch>
        </p:blipFill>
        <p:spPr>
          <a:xfrm>
            <a:off x="1979276" y="2820270"/>
            <a:ext cx="6505180" cy="1865516"/>
          </a:xfrm>
          <a:prstGeom prst="rect">
            <a:avLst/>
          </a:prstGeom>
          <a:ln>
            <a:solidFill>
              <a:schemeClr val="accent1"/>
            </a:solidFill>
          </a:ln>
        </p:spPr>
      </p:pic>
    </p:spTree>
    <p:extLst>
      <p:ext uri="{BB962C8B-B14F-4D97-AF65-F5344CB8AC3E}">
        <p14:creationId xmlns:p14="http://schemas.microsoft.com/office/powerpoint/2010/main" val="534745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2307672"/>
          </a:xfrm>
        </p:spPr>
        <p:txBody>
          <a:bodyPr anchor="ctr">
            <a:normAutofit/>
          </a:bodyPr>
          <a:lstStyle/>
          <a:p>
            <a:pPr algn="ctr"/>
            <a:r>
              <a:rPr lang="en-US" sz="5400" dirty="0"/>
              <a:t>CSG/CDBG Application</a:t>
            </a:r>
          </a:p>
        </p:txBody>
      </p:sp>
      <p:sp>
        <p:nvSpPr>
          <p:cNvPr id="3" name="Subtitle 2"/>
          <p:cNvSpPr>
            <a:spLocks noGrp="1"/>
          </p:cNvSpPr>
          <p:nvPr>
            <p:ph type="subTitle" idx="1"/>
          </p:nvPr>
        </p:nvSpPr>
        <p:spPr>
          <a:xfrm>
            <a:off x="1523998" y="4792436"/>
            <a:ext cx="7726137" cy="979713"/>
          </a:xfrm>
        </p:spPr>
        <p:txBody>
          <a:bodyPr>
            <a:noAutofit/>
          </a:bodyPr>
          <a:lstStyle/>
          <a:p>
            <a:r>
              <a:rPr lang="en-US" sz="2800" dirty="0"/>
              <a:t>Applications due: </a:t>
            </a:r>
            <a:r>
              <a:rPr lang="en-US" sz="2800" b="1" dirty="0"/>
              <a:t>February 14, 2024, </a:t>
            </a:r>
            <a:r>
              <a:rPr lang="en-US" sz="2800" dirty="0"/>
              <a:t>at 11:59 pm</a:t>
            </a:r>
          </a:p>
          <a:p>
            <a:r>
              <a:rPr lang="en-US" sz="2800" dirty="0"/>
              <a:t>Late applications will not be accepted</a:t>
            </a:r>
          </a:p>
        </p:txBody>
      </p:sp>
    </p:spTree>
    <p:extLst>
      <p:ext uri="{BB962C8B-B14F-4D97-AF65-F5344CB8AC3E}">
        <p14:creationId xmlns:p14="http://schemas.microsoft.com/office/powerpoint/2010/main" val="12448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7A4E-D53A-E978-4D06-705D28D56335}"/>
              </a:ext>
            </a:extLst>
          </p:cNvPr>
          <p:cNvSpPr>
            <a:spLocks noGrp="1"/>
          </p:cNvSpPr>
          <p:nvPr>
            <p:ph type="title"/>
          </p:nvPr>
        </p:nvSpPr>
        <p:spPr/>
        <p:txBody>
          <a:bodyPr>
            <a:normAutofit fontScale="90000"/>
          </a:bodyPr>
          <a:lstStyle/>
          <a:p>
            <a:r>
              <a:rPr lang="en-US" dirty="0"/>
              <a:t>Polls #1-2</a:t>
            </a:r>
            <a:endParaRPr lang="en-US" dirty="0">
              <a:highlight>
                <a:srgbClr val="00FFFF"/>
              </a:highlight>
            </a:endParaRPr>
          </a:p>
        </p:txBody>
      </p:sp>
      <p:pic>
        <p:nvPicPr>
          <p:cNvPr id="6" name="Picture 5">
            <a:extLst>
              <a:ext uri="{FF2B5EF4-FFF2-40B4-BE49-F238E27FC236}">
                <a16:creationId xmlns:a16="http://schemas.microsoft.com/office/drawing/2014/main" id="{FED2CAEF-8C21-D205-9392-EB1975F3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9404">
            <a:off x="3291834" y="2024686"/>
            <a:ext cx="5608331" cy="3803912"/>
          </a:xfrm>
          <a:prstGeom prst="rect">
            <a:avLst/>
          </a:prstGeom>
        </p:spPr>
      </p:pic>
    </p:spTree>
    <p:extLst>
      <p:ext uri="{BB962C8B-B14F-4D97-AF65-F5344CB8AC3E}">
        <p14:creationId xmlns:p14="http://schemas.microsoft.com/office/powerpoint/2010/main" val="672271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C354-1A7D-425E-8E81-B121A105C563}"/>
              </a:ext>
            </a:extLst>
          </p:cNvPr>
          <p:cNvSpPr>
            <a:spLocks noGrp="1"/>
          </p:cNvSpPr>
          <p:nvPr>
            <p:ph type="title"/>
          </p:nvPr>
        </p:nvSpPr>
        <p:spPr/>
        <p:txBody>
          <a:bodyPr>
            <a:normAutofit fontScale="90000"/>
          </a:bodyPr>
          <a:lstStyle/>
          <a:p>
            <a:r>
              <a:rPr lang="en-US" dirty="0"/>
              <a:t>Application Components (Forms)</a:t>
            </a:r>
          </a:p>
        </p:txBody>
      </p:sp>
      <p:sp>
        <p:nvSpPr>
          <p:cNvPr id="3" name="Content Placeholder 2">
            <a:extLst>
              <a:ext uri="{FF2B5EF4-FFF2-40B4-BE49-F238E27FC236}">
                <a16:creationId xmlns:a16="http://schemas.microsoft.com/office/drawing/2014/main" id="{4BBD793D-0DFB-4E0A-B4FE-D9FA2CD686C4}"/>
              </a:ext>
            </a:extLst>
          </p:cNvPr>
          <p:cNvSpPr>
            <a:spLocks noGrp="1"/>
          </p:cNvSpPr>
          <p:nvPr>
            <p:ph idx="1"/>
          </p:nvPr>
        </p:nvSpPr>
        <p:spPr/>
        <p:txBody>
          <a:bodyPr/>
          <a:lstStyle/>
          <a:p>
            <a:r>
              <a:rPr lang="en-US" dirty="0"/>
              <a:t>General Information</a:t>
            </a:r>
          </a:p>
          <a:p>
            <a:r>
              <a:rPr lang="en-US" dirty="0"/>
              <a:t>Project Overview</a:t>
            </a:r>
          </a:p>
          <a:p>
            <a:r>
              <a:rPr lang="en-US" dirty="0"/>
              <a:t>Organization Information</a:t>
            </a:r>
          </a:p>
          <a:p>
            <a:r>
              <a:rPr lang="en-US" dirty="0"/>
              <a:t>CDBG Eligibility</a:t>
            </a:r>
          </a:p>
          <a:p>
            <a:r>
              <a:rPr lang="en-US" dirty="0"/>
              <a:t>Budget</a:t>
            </a:r>
          </a:p>
          <a:p>
            <a:r>
              <a:rPr lang="en-US" dirty="0"/>
              <a:t>Attachments</a:t>
            </a:r>
          </a:p>
          <a:p>
            <a:r>
              <a:rPr lang="en-US" dirty="0"/>
              <a:t>Registrations and Certifications</a:t>
            </a:r>
          </a:p>
        </p:txBody>
      </p:sp>
    </p:spTree>
    <p:extLst>
      <p:ext uri="{BB962C8B-B14F-4D97-AF65-F5344CB8AC3E}">
        <p14:creationId xmlns:p14="http://schemas.microsoft.com/office/powerpoint/2010/main" val="95426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CB52-93B8-437B-B6AE-5A7052BEE04A}"/>
              </a:ext>
            </a:extLst>
          </p:cNvPr>
          <p:cNvSpPr>
            <a:spLocks noGrp="1"/>
          </p:cNvSpPr>
          <p:nvPr>
            <p:ph type="title"/>
          </p:nvPr>
        </p:nvSpPr>
        <p:spPr/>
        <p:txBody>
          <a:bodyPr>
            <a:normAutofit fontScale="90000"/>
          </a:bodyPr>
          <a:lstStyle/>
          <a:p>
            <a:r>
              <a:rPr lang="en-US" dirty="0"/>
              <a:t>Project Overview</a:t>
            </a:r>
          </a:p>
        </p:txBody>
      </p:sp>
      <p:sp>
        <p:nvSpPr>
          <p:cNvPr id="3" name="Content Placeholder 2">
            <a:extLst>
              <a:ext uri="{FF2B5EF4-FFF2-40B4-BE49-F238E27FC236}">
                <a16:creationId xmlns:a16="http://schemas.microsoft.com/office/drawing/2014/main" id="{885F146F-E5F0-4A5A-BEBE-28C184586EB0}"/>
              </a:ext>
            </a:extLst>
          </p:cNvPr>
          <p:cNvSpPr>
            <a:spLocks noGrp="1"/>
          </p:cNvSpPr>
          <p:nvPr>
            <p:ph idx="1"/>
          </p:nvPr>
        </p:nvSpPr>
        <p:spPr/>
        <p:txBody>
          <a:bodyPr>
            <a:normAutofit lnSpcReduction="10000"/>
          </a:bodyPr>
          <a:lstStyle/>
          <a:p>
            <a:r>
              <a:rPr lang="en-US" dirty="0">
                <a:latin typeface="Calibri" pitchFamily="34" charset="0"/>
              </a:rPr>
              <a:t>Project Category and Type of Activity</a:t>
            </a:r>
          </a:p>
          <a:p>
            <a:r>
              <a:rPr lang="en-US" dirty="0">
                <a:latin typeface="Calibri" pitchFamily="34" charset="0"/>
              </a:rPr>
              <a:t>Project Description</a:t>
            </a:r>
          </a:p>
          <a:p>
            <a:pPr lvl="1"/>
            <a:r>
              <a:rPr lang="en-US" dirty="0">
                <a:latin typeface="Calibri" pitchFamily="34" charset="0"/>
              </a:rPr>
              <a:t>A short description of what you are requesting funding for</a:t>
            </a:r>
          </a:p>
          <a:p>
            <a:r>
              <a:rPr lang="en-US" dirty="0">
                <a:latin typeface="Calibri" pitchFamily="34" charset="0"/>
              </a:rPr>
              <a:t>Scope of Services</a:t>
            </a:r>
          </a:p>
          <a:p>
            <a:pPr lvl="1"/>
            <a:r>
              <a:rPr lang="en-US" dirty="0">
                <a:latin typeface="Calibri" pitchFamily="34" charset="0"/>
              </a:rPr>
              <a:t>Description of specifics of activity proposed for City funding (who, what, when, where)</a:t>
            </a:r>
          </a:p>
          <a:p>
            <a:r>
              <a:rPr lang="en-US" dirty="0">
                <a:latin typeface="Calibri" pitchFamily="34" charset="0"/>
              </a:rPr>
              <a:t>Location of Services</a:t>
            </a:r>
          </a:p>
          <a:p>
            <a:pPr lvl="1"/>
            <a:r>
              <a:rPr lang="en-US" dirty="0">
                <a:latin typeface="Calibri" pitchFamily="34" charset="0"/>
              </a:rPr>
              <a:t>Where will proposed activity occur?</a:t>
            </a:r>
          </a:p>
          <a:p>
            <a:r>
              <a:rPr lang="en-US" dirty="0">
                <a:latin typeface="Calibri" pitchFamily="34" charset="0"/>
              </a:rPr>
              <a:t>Project Timeline</a:t>
            </a:r>
          </a:p>
          <a:p>
            <a:pPr lvl="1"/>
            <a:r>
              <a:rPr lang="en-US" dirty="0">
                <a:latin typeface="Calibri" pitchFamily="34" charset="0"/>
              </a:rPr>
              <a:t>Start and completion dates, how often, significant dates, milestones, etc.</a:t>
            </a:r>
          </a:p>
          <a:p>
            <a:r>
              <a:rPr lang="en-US" dirty="0">
                <a:latin typeface="Calibri" pitchFamily="34" charset="0"/>
              </a:rPr>
              <a:t>Cost to Participate</a:t>
            </a:r>
          </a:p>
        </p:txBody>
      </p:sp>
    </p:spTree>
    <p:extLst>
      <p:ext uri="{BB962C8B-B14F-4D97-AF65-F5344CB8AC3E}">
        <p14:creationId xmlns:p14="http://schemas.microsoft.com/office/powerpoint/2010/main" val="1488315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CB52-93B8-437B-B6AE-5A7052BEE04A}"/>
              </a:ext>
            </a:extLst>
          </p:cNvPr>
          <p:cNvSpPr>
            <a:spLocks noGrp="1"/>
          </p:cNvSpPr>
          <p:nvPr>
            <p:ph type="title"/>
          </p:nvPr>
        </p:nvSpPr>
        <p:spPr/>
        <p:txBody>
          <a:bodyPr>
            <a:normAutofit fontScale="90000"/>
          </a:bodyPr>
          <a:lstStyle/>
          <a:p>
            <a:r>
              <a:rPr lang="en-US" dirty="0"/>
              <a:t>Project Overview Cont.</a:t>
            </a:r>
          </a:p>
        </p:txBody>
      </p:sp>
      <p:sp>
        <p:nvSpPr>
          <p:cNvPr id="3" name="Content Placeholder 2">
            <a:extLst>
              <a:ext uri="{FF2B5EF4-FFF2-40B4-BE49-F238E27FC236}">
                <a16:creationId xmlns:a16="http://schemas.microsoft.com/office/drawing/2014/main" id="{885F146F-E5F0-4A5A-BEBE-28C184586EB0}"/>
              </a:ext>
            </a:extLst>
          </p:cNvPr>
          <p:cNvSpPr>
            <a:spLocks noGrp="1"/>
          </p:cNvSpPr>
          <p:nvPr>
            <p:ph idx="1"/>
          </p:nvPr>
        </p:nvSpPr>
        <p:spPr/>
        <p:txBody>
          <a:bodyPr>
            <a:normAutofit/>
          </a:bodyPr>
          <a:lstStyle/>
          <a:p>
            <a:r>
              <a:rPr lang="en-US" dirty="0">
                <a:latin typeface="Calibri" pitchFamily="34" charset="0"/>
              </a:rPr>
              <a:t>Beneficiaries (July 1, 2024 – June 30, 2025)</a:t>
            </a:r>
          </a:p>
          <a:p>
            <a:pPr lvl="1"/>
            <a:r>
              <a:rPr lang="en-US" dirty="0">
                <a:latin typeface="Calibri" pitchFamily="34" charset="0"/>
              </a:rPr>
              <a:t>Include only people who receive service, not all people who could use the service if desired </a:t>
            </a:r>
          </a:p>
          <a:p>
            <a:pPr lvl="1"/>
            <a:r>
              <a:rPr lang="en-US" dirty="0">
                <a:latin typeface="Calibri" pitchFamily="34" charset="0"/>
              </a:rPr>
              <a:t>Do not count the same person/household more than once, even if they receive service every day</a:t>
            </a:r>
          </a:p>
          <a:p>
            <a:pPr lvl="1"/>
            <a:r>
              <a:rPr lang="en-US" dirty="0">
                <a:latin typeface="Calibri" pitchFamily="34" charset="0"/>
              </a:rPr>
              <a:t>Be realistic – you will be held to these goals!</a:t>
            </a:r>
          </a:p>
          <a:p>
            <a:r>
              <a:rPr kumimoji="0" lang="en-US" sz="2800" b="0" i="0" u="none" strike="noStrike" kern="1200" cap="none" spc="0" normalizeH="0" baseline="0" noProof="0" dirty="0">
                <a:ln>
                  <a:noFill/>
                </a:ln>
                <a:solidFill>
                  <a:srgbClr val="55565A"/>
                </a:solidFill>
                <a:effectLst/>
                <a:uLnTx/>
                <a:uFillTx/>
                <a:latin typeface="Calibri" pitchFamily="34" charset="0"/>
                <a:ea typeface="+mn-ea"/>
                <a:cs typeface="+mn-cs"/>
              </a:rPr>
              <a:t>Persons vs Households</a:t>
            </a:r>
          </a:p>
          <a:p>
            <a:r>
              <a:rPr kumimoji="0" lang="en-US" sz="2800" b="0" i="0" u="none" strike="noStrike" kern="1200" cap="none" spc="0" normalizeH="0" baseline="0" noProof="0" dirty="0">
                <a:ln>
                  <a:noFill/>
                </a:ln>
                <a:solidFill>
                  <a:srgbClr val="55565A"/>
                </a:solidFill>
                <a:effectLst/>
                <a:uLnTx/>
                <a:uFillTx/>
                <a:latin typeface="Calibri" pitchFamily="34" charset="0"/>
                <a:ea typeface="+mn-ea"/>
                <a:cs typeface="+mn-cs"/>
              </a:rPr>
              <a:t>Participant Income Level</a:t>
            </a:r>
          </a:p>
          <a:p>
            <a:pPr lvl="1"/>
            <a:r>
              <a:rPr kumimoji="0" lang="en-US" b="0" i="0" u="none" strike="noStrike" kern="1200" cap="none" spc="0" normalizeH="0" baseline="0" noProof="0" dirty="0">
                <a:ln>
                  <a:noFill/>
                </a:ln>
                <a:solidFill>
                  <a:srgbClr val="55565A"/>
                </a:solidFill>
                <a:effectLst/>
                <a:uLnTx/>
                <a:uFillTx/>
                <a:latin typeface="Calibri" pitchFamily="34" charset="0"/>
                <a:ea typeface="+mn-ea"/>
                <a:cs typeface="+mn-cs"/>
              </a:rPr>
              <a:t>Must have the same total as Persons/Households Served - Place of Residence </a:t>
            </a:r>
            <a:endParaRPr kumimoji="0" lang="en-US" sz="2800" b="0" i="0" u="none" strike="noStrike" kern="1200" cap="none" spc="0" normalizeH="0" baseline="0" noProof="0" dirty="0">
              <a:ln>
                <a:noFill/>
              </a:ln>
              <a:solidFill>
                <a:srgbClr val="55565A"/>
              </a:solidFill>
              <a:effectLst/>
              <a:uLnTx/>
              <a:uFillTx/>
              <a:latin typeface="Calibri" pitchFamily="34" charset="0"/>
              <a:ea typeface="+mn-ea"/>
              <a:cs typeface="+mn-cs"/>
            </a:endParaRPr>
          </a:p>
          <a:p>
            <a:r>
              <a:rPr lang="en-US" dirty="0">
                <a:latin typeface="Calibri" pitchFamily="34" charset="0"/>
              </a:rPr>
              <a:t>Beneficiaries</a:t>
            </a:r>
            <a:r>
              <a:rPr lang="en-US" dirty="0">
                <a:solidFill>
                  <a:srgbClr val="55565A"/>
                </a:solidFill>
                <a:latin typeface="Calibri" pitchFamily="34" charset="0"/>
              </a:rPr>
              <a:t> Place of Residence</a:t>
            </a:r>
            <a:endParaRPr kumimoji="0" lang="en-US" sz="2800" b="0" i="0" u="none" strike="noStrike" kern="1200" cap="none" spc="0" normalizeH="0" baseline="0" noProof="0" dirty="0">
              <a:ln>
                <a:noFill/>
              </a:ln>
              <a:solidFill>
                <a:srgbClr val="55565A"/>
              </a:solidFill>
              <a:effectLst/>
              <a:uLnTx/>
              <a:uFillTx/>
              <a:latin typeface="Calibri" pitchFamily="34" charset="0"/>
              <a:ea typeface="+mn-ea"/>
              <a:cs typeface="+mn-cs"/>
            </a:endParaRPr>
          </a:p>
        </p:txBody>
      </p:sp>
    </p:spTree>
    <p:extLst>
      <p:ext uri="{BB962C8B-B14F-4D97-AF65-F5344CB8AC3E}">
        <p14:creationId xmlns:p14="http://schemas.microsoft.com/office/powerpoint/2010/main" val="16215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9A4F-4B96-4AC0-811E-097A60754396}"/>
              </a:ext>
            </a:extLst>
          </p:cNvPr>
          <p:cNvSpPr>
            <a:spLocks noGrp="1"/>
          </p:cNvSpPr>
          <p:nvPr>
            <p:ph type="title"/>
          </p:nvPr>
        </p:nvSpPr>
        <p:spPr/>
        <p:txBody>
          <a:bodyPr>
            <a:normAutofit fontScale="90000"/>
          </a:bodyPr>
          <a:lstStyle/>
          <a:p>
            <a:r>
              <a:rPr lang="en-US" dirty="0"/>
              <a:t>Organization Information</a:t>
            </a:r>
          </a:p>
        </p:txBody>
      </p:sp>
      <p:sp>
        <p:nvSpPr>
          <p:cNvPr id="3" name="Content Placeholder 2">
            <a:extLst>
              <a:ext uri="{FF2B5EF4-FFF2-40B4-BE49-F238E27FC236}">
                <a16:creationId xmlns:a16="http://schemas.microsoft.com/office/drawing/2014/main" id="{D2FA6806-253D-431C-BF81-9E1C157D0480}"/>
              </a:ext>
            </a:extLst>
          </p:cNvPr>
          <p:cNvSpPr>
            <a:spLocks noGrp="1"/>
          </p:cNvSpPr>
          <p:nvPr>
            <p:ph idx="1"/>
          </p:nvPr>
        </p:nvSpPr>
        <p:spPr/>
        <p:txBody>
          <a:bodyPr>
            <a:normAutofit fontScale="85000" lnSpcReduction="20000"/>
          </a:bodyPr>
          <a:lstStyle/>
          <a:p>
            <a:r>
              <a:rPr lang="en-US" dirty="0">
                <a:latin typeface="Calibri" pitchFamily="34" charset="0"/>
              </a:rPr>
              <a:t>Organizational Overview</a:t>
            </a:r>
          </a:p>
          <a:p>
            <a:r>
              <a:rPr lang="en-US" dirty="0">
                <a:solidFill>
                  <a:srgbClr val="55565A"/>
                </a:solidFill>
                <a:latin typeface="Calibri" pitchFamily="34" charset="0"/>
              </a:rPr>
              <a:t>Insurance</a:t>
            </a:r>
          </a:p>
          <a:p>
            <a:r>
              <a:rPr lang="en-US" dirty="0">
                <a:latin typeface="Calibri" pitchFamily="34" charset="0"/>
              </a:rPr>
              <a:t>Other Grants </a:t>
            </a:r>
          </a:p>
          <a:p>
            <a:pPr lvl="1"/>
            <a:r>
              <a:rPr lang="en-US" dirty="0">
                <a:latin typeface="Calibri" pitchFamily="34" charset="0"/>
              </a:rPr>
              <a:t>List other grants applied for in the past 2 years</a:t>
            </a:r>
          </a:p>
          <a:p>
            <a:pPr lvl="1"/>
            <a:r>
              <a:rPr lang="en-US" dirty="0">
                <a:latin typeface="Calibri" pitchFamily="34" charset="0"/>
              </a:rPr>
              <a:t>This is important—Council indicated in past years that grantees should be actively looking to reduce their reliance on City funding </a:t>
            </a:r>
          </a:p>
          <a:p>
            <a:pPr>
              <a:spcBef>
                <a:spcPts val="500"/>
              </a:spcBef>
              <a:defRPr/>
            </a:pPr>
            <a:r>
              <a:rPr lang="en-US" dirty="0">
                <a:solidFill>
                  <a:srgbClr val="55565A"/>
                </a:solidFill>
                <a:latin typeface="Calibri" pitchFamily="34" charset="0"/>
              </a:rPr>
              <a:t>Partial Funding </a:t>
            </a:r>
          </a:p>
          <a:p>
            <a:pPr lvl="1">
              <a:defRPr/>
            </a:pPr>
            <a:r>
              <a:rPr kumimoji="0" lang="en-US" b="0" i="0" u="none" strike="noStrike" kern="1200" cap="none" spc="0" normalizeH="0" baseline="0" noProof="0" dirty="0">
                <a:ln>
                  <a:noFill/>
                </a:ln>
                <a:solidFill>
                  <a:srgbClr val="55565A"/>
                </a:solidFill>
                <a:effectLst/>
                <a:uLnTx/>
                <a:uFillTx/>
                <a:latin typeface="Calibri" pitchFamily="34" charset="0"/>
                <a:ea typeface="+mn-ea"/>
                <a:cs typeface="+mn-cs"/>
              </a:rPr>
              <a:t>Could the proposed activity be undertaken with a reduced commitment of funding?</a:t>
            </a:r>
          </a:p>
          <a:p>
            <a:pPr lvl="1">
              <a:defRPr/>
            </a:pPr>
            <a:r>
              <a:rPr lang="en-US" dirty="0">
                <a:solidFill>
                  <a:srgbClr val="55565A"/>
                </a:solidFill>
                <a:latin typeface="Calibri" pitchFamily="34" charset="0"/>
              </a:rPr>
              <a:t>If yes, explain how (i.e., reduction in services or numbers served)</a:t>
            </a:r>
          </a:p>
          <a:p>
            <a:pPr>
              <a:defRPr/>
            </a:pPr>
            <a:r>
              <a:rPr lang="en-US" dirty="0">
                <a:latin typeface="Calibri" pitchFamily="34" charset="0"/>
              </a:rPr>
              <a:t>Organizational Assets </a:t>
            </a:r>
          </a:p>
          <a:p>
            <a:pPr lvl="1"/>
            <a:r>
              <a:rPr lang="en-US" dirty="0">
                <a:latin typeface="Calibri" pitchFamily="34" charset="0"/>
              </a:rPr>
              <a:t>Total assets - amount can often be found in annual audit</a:t>
            </a:r>
          </a:p>
          <a:p>
            <a:pPr lvl="1"/>
            <a:r>
              <a:rPr lang="en-US" dirty="0">
                <a:latin typeface="Calibri" pitchFamily="34" charset="0"/>
              </a:rPr>
              <a:t>Liquid assets</a:t>
            </a:r>
          </a:p>
          <a:p>
            <a:pPr lvl="2"/>
            <a:r>
              <a:rPr lang="en-US" sz="2200" dirty="0">
                <a:latin typeface="Calibri" pitchFamily="34" charset="0"/>
              </a:rPr>
              <a:t>This includes cash or assets that could be easily converted to cash, such as stocks</a:t>
            </a:r>
          </a:p>
          <a:p>
            <a:pPr lvl="2"/>
            <a:r>
              <a:rPr lang="en-US" sz="2200" dirty="0">
                <a:latin typeface="Calibri" pitchFamily="34" charset="0"/>
              </a:rPr>
              <a:t>Real property, materials/supplies, etc. are NOT liquid assets</a:t>
            </a:r>
          </a:p>
          <a:p>
            <a:pPr lvl="1"/>
            <a:r>
              <a:rPr lang="en-US" dirty="0">
                <a:latin typeface="Calibri" pitchFamily="34" charset="0"/>
              </a:rPr>
              <a:t>Restricted assets – these are formally limited to a specific use, such as a building purchase fund</a:t>
            </a:r>
            <a:endParaRPr lang="en-US" dirty="0"/>
          </a:p>
          <a:p>
            <a:endParaRPr lang="en-US" dirty="0"/>
          </a:p>
        </p:txBody>
      </p:sp>
    </p:spTree>
    <p:extLst>
      <p:ext uri="{BB962C8B-B14F-4D97-AF65-F5344CB8AC3E}">
        <p14:creationId xmlns:p14="http://schemas.microsoft.com/office/powerpoint/2010/main" val="1124680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3DEA-C9ED-480E-92CD-1C3A7EA62990}"/>
              </a:ext>
            </a:extLst>
          </p:cNvPr>
          <p:cNvSpPr>
            <a:spLocks noGrp="1"/>
          </p:cNvSpPr>
          <p:nvPr>
            <p:ph type="title"/>
          </p:nvPr>
        </p:nvSpPr>
        <p:spPr/>
        <p:txBody>
          <a:bodyPr>
            <a:normAutofit fontScale="90000"/>
          </a:bodyPr>
          <a:lstStyle/>
          <a:p>
            <a:r>
              <a:rPr lang="en-US" dirty="0"/>
              <a:t>CDBG Eligibility</a:t>
            </a:r>
          </a:p>
        </p:txBody>
      </p:sp>
      <p:sp>
        <p:nvSpPr>
          <p:cNvPr id="3" name="Content Placeholder 2">
            <a:extLst>
              <a:ext uri="{FF2B5EF4-FFF2-40B4-BE49-F238E27FC236}">
                <a16:creationId xmlns:a16="http://schemas.microsoft.com/office/drawing/2014/main" id="{D30A9A10-7D0A-44FE-87A7-8202583D0B70}"/>
              </a:ext>
            </a:extLst>
          </p:cNvPr>
          <p:cNvSpPr>
            <a:spLocks noGrp="1"/>
          </p:cNvSpPr>
          <p:nvPr>
            <p:ph idx="1"/>
          </p:nvPr>
        </p:nvSpPr>
        <p:spPr>
          <a:xfrm>
            <a:off x="838200" y="1230450"/>
            <a:ext cx="10515600" cy="4917330"/>
          </a:xfrm>
        </p:spPr>
        <p:txBody>
          <a:bodyPr>
            <a:normAutofit fontScale="92500" lnSpcReduction="10000"/>
          </a:bodyPr>
          <a:lstStyle/>
          <a:p>
            <a:r>
              <a:rPr lang="en-US" dirty="0">
                <a:latin typeface="Calibri" pitchFamily="34" charset="0"/>
              </a:rPr>
              <a:t>Funding Type </a:t>
            </a:r>
          </a:p>
          <a:p>
            <a:r>
              <a:rPr lang="en-US" dirty="0">
                <a:latin typeface="Calibri" pitchFamily="34" charset="0"/>
              </a:rPr>
              <a:t>CDBG National Objectives</a:t>
            </a:r>
          </a:p>
          <a:p>
            <a:pPr lvl="1"/>
            <a:r>
              <a:rPr lang="en-US" dirty="0">
                <a:latin typeface="Calibri" pitchFamily="34" charset="0"/>
                <a:hlinkClick r:id="rId2"/>
              </a:rPr>
              <a:t>https://www.hudexchange.info/resource/687/playing-by-the-rules-a-handbook-for-cdbg-subrecipients-on-administrative-systems/</a:t>
            </a:r>
            <a:r>
              <a:rPr lang="en-US" dirty="0">
                <a:latin typeface="Calibri" pitchFamily="34" charset="0"/>
              </a:rPr>
              <a:t> </a:t>
            </a:r>
          </a:p>
          <a:p>
            <a:r>
              <a:rPr lang="en-US" dirty="0">
                <a:latin typeface="Calibri" pitchFamily="34" charset="0"/>
              </a:rPr>
              <a:t>CDBG Proposed Goal </a:t>
            </a:r>
          </a:p>
          <a:p>
            <a:pPr lvl="1"/>
            <a:r>
              <a:rPr lang="en-US" dirty="0">
                <a:latin typeface="Calibri" pitchFamily="34" charset="0"/>
              </a:rPr>
              <a:t>Broad in scope, general statement on proposed program/activity's purpose</a:t>
            </a:r>
          </a:p>
          <a:p>
            <a:pPr lvl="1"/>
            <a:r>
              <a:rPr lang="en-US" dirty="0">
                <a:latin typeface="Calibri" pitchFamily="34" charset="0"/>
              </a:rPr>
              <a:t>Observable and measurable end result</a:t>
            </a:r>
          </a:p>
          <a:p>
            <a:r>
              <a:rPr lang="en-US" dirty="0">
                <a:latin typeface="Calibri" pitchFamily="34" charset="0"/>
              </a:rPr>
              <a:t>CDBG Proposed Objectives </a:t>
            </a:r>
          </a:p>
          <a:p>
            <a:pPr lvl="1"/>
            <a:r>
              <a:rPr lang="en-US" dirty="0">
                <a:latin typeface="Calibri" pitchFamily="34" charset="0"/>
              </a:rPr>
              <a:t>Specific result achieved within time frame of grant</a:t>
            </a:r>
          </a:p>
          <a:p>
            <a:pPr lvl="1"/>
            <a:r>
              <a:rPr lang="en-US" dirty="0">
                <a:latin typeface="Calibri" pitchFamily="34" charset="0"/>
              </a:rPr>
              <a:t>Specific, measurable, action-oriented, realistic, time-bound </a:t>
            </a:r>
          </a:p>
          <a:p>
            <a:r>
              <a:rPr lang="en-US" dirty="0">
                <a:latin typeface="Calibri" pitchFamily="34" charset="0"/>
              </a:rPr>
              <a:t>CDBG Proposed Outcomes – performance measures </a:t>
            </a:r>
          </a:p>
          <a:p>
            <a:pPr lvl="1"/>
            <a:r>
              <a:rPr lang="en-US" dirty="0">
                <a:latin typeface="Calibri" pitchFamily="34" charset="0"/>
              </a:rPr>
              <a:t>Measurement and evaluation of activity’s results</a:t>
            </a:r>
          </a:p>
          <a:p>
            <a:pPr lvl="1"/>
            <a:r>
              <a:rPr lang="en-US" dirty="0">
                <a:latin typeface="Calibri" pitchFamily="34" charset="0"/>
              </a:rPr>
              <a:t>Short- and long-term benefits</a:t>
            </a:r>
          </a:p>
        </p:txBody>
      </p:sp>
    </p:spTree>
    <p:extLst>
      <p:ext uri="{BB962C8B-B14F-4D97-AF65-F5344CB8AC3E}">
        <p14:creationId xmlns:p14="http://schemas.microsoft.com/office/powerpoint/2010/main" val="2404252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a:t>
            </a:r>
          </a:p>
        </p:txBody>
      </p:sp>
      <p:sp>
        <p:nvSpPr>
          <p:cNvPr id="3" name="Content Placeholder 2"/>
          <p:cNvSpPr>
            <a:spLocks noGrp="1"/>
          </p:cNvSpPr>
          <p:nvPr>
            <p:ph idx="1"/>
          </p:nvPr>
        </p:nvSpPr>
        <p:spPr/>
        <p:txBody>
          <a:bodyPr>
            <a:normAutofit fontScale="92500" lnSpcReduction="20000"/>
          </a:bodyPr>
          <a:lstStyle/>
          <a:p>
            <a:r>
              <a:rPr lang="en-US" sz="3000" dirty="0">
                <a:latin typeface="Calibri" pitchFamily="34" charset="0"/>
              </a:rPr>
              <a:t>Goal</a:t>
            </a:r>
          </a:p>
          <a:p>
            <a:pPr lvl="1"/>
            <a:r>
              <a:rPr lang="en-US" sz="2600" dirty="0">
                <a:latin typeface="Calibri" pitchFamily="34" charset="0"/>
              </a:rPr>
              <a:t>XYZ Organization will provide free childcare to low-income households in Elk Grove</a:t>
            </a:r>
          </a:p>
          <a:p>
            <a:r>
              <a:rPr lang="en-US" sz="3000" dirty="0">
                <a:latin typeface="Calibri" pitchFamily="34" charset="0"/>
              </a:rPr>
              <a:t>Objectives</a:t>
            </a:r>
          </a:p>
          <a:p>
            <a:pPr lvl="1"/>
            <a:r>
              <a:rPr lang="en-US" sz="2600" dirty="0">
                <a:latin typeface="Calibri" pitchFamily="34" charset="0"/>
              </a:rPr>
              <a:t>Work with 10 local service organizations to educate 200 low-income Elk Grove households on available resources by December 31, 2024</a:t>
            </a:r>
          </a:p>
          <a:p>
            <a:pPr lvl="1"/>
            <a:r>
              <a:rPr lang="en-US" sz="2600" dirty="0">
                <a:latin typeface="Calibri" pitchFamily="34" charset="0"/>
              </a:rPr>
              <a:t>Register 30 low-income Elk Grove households in the free childcare program by June 30, 2025</a:t>
            </a:r>
          </a:p>
          <a:p>
            <a:r>
              <a:rPr lang="en-US" sz="3000" dirty="0">
                <a:latin typeface="Calibri" pitchFamily="34" charset="0"/>
              </a:rPr>
              <a:t>Outcomes</a:t>
            </a:r>
          </a:p>
          <a:p>
            <a:pPr lvl="1"/>
            <a:r>
              <a:rPr lang="en-US" sz="2600" dirty="0">
                <a:latin typeface="Calibri" pitchFamily="34" charset="0"/>
              </a:rPr>
              <a:t>Direct outcome: provide 20 hours of childcare each week for low-income households in Elk Grove</a:t>
            </a:r>
          </a:p>
          <a:p>
            <a:pPr lvl="1"/>
            <a:r>
              <a:rPr lang="en-US" sz="2600" dirty="0">
                <a:latin typeface="Calibri" pitchFamily="34" charset="0"/>
              </a:rPr>
              <a:t>Short-term benefit: parent finds employment</a:t>
            </a:r>
          </a:p>
          <a:p>
            <a:pPr lvl="1"/>
            <a:r>
              <a:rPr lang="en-US" sz="2600" dirty="0">
                <a:latin typeface="Calibri" pitchFamily="34" charset="0"/>
              </a:rPr>
              <a:t>Long-term benefit: child is better prepared for school</a:t>
            </a:r>
          </a:p>
          <a:p>
            <a:pPr lvl="1"/>
            <a:r>
              <a:rPr lang="en-US" sz="2600" dirty="0">
                <a:latin typeface="Calibri" pitchFamily="34" charset="0"/>
              </a:rPr>
              <a:t>Outcome measure: number of parents employed at beginning and end of project</a:t>
            </a:r>
          </a:p>
        </p:txBody>
      </p:sp>
    </p:spTree>
    <p:extLst>
      <p:ext uri="{BB962C8B-B14F-4D97-AF65-F5344CB8AC3E}">
        <p14:creationId xmlns:p14="http://schemas.microsoft.com/office/powerpoint/2010/main" val="926942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9C8E-FF8C-4FF4-86F6-A33918C3E703}"/>
              </a:ext>
            </a:extLst>
          </p:cNvPr>
          <p:cNvSpPr>
            <a:spLocks noGrp="1"/>
          </p:cNvSpPr>
          <p:nvPr>
            <p:ph type="title"/>
          </p:nvPr>
        </p:nvSpPr>
        <p:spPr/>
        <p:txBody>
          <a:bodyPr>
            <a:normAutofit fontScale="90000"/>
          </a:bodyPr>
          <a:lstStyle/>
          <a:p>
            <a:r>
              <a:rPr lang="en-US" dirty="0"/>
              <a:t>Budget</a:t>
            </a:r>
          </a:p>
        </p:txBody>
      </p:sp>
      <p:sp>
        <p:nvSpPr>
          <p:cNvPr id="3" name="Content Placeholder 2">
            <a:extLst>
              <a:ext uri="{FF2B5EF4-FFF2-40B4-BE49-F238E27FC236}">
                <a16:creationId xmlns:a16="http://schemas.microsoft.com/office/drawing/2014/main" id="{68C2802F-BF5D-473E-9BCE-57941D1BCC87}"/>
              </a:ext>
            </a:extLst>
          </p:cNvPr>
          <p:cNvSpPr>
            <a:spLocks noGrp="1"/>
          </p:cNvSpPr>
          <p:nvPr>
            <p:ph idx="1"/>
          </p:nvPr>
        </p:nvSpPr>
        <p:spPr>
          <a:xfrm>
            <a:off x="838200" y="1259633"/>
            <a:ext cx="10515600" cy="5233242"/>
          </a:xfrm>
        </p:spPr>
        <p:txBody>
          <a:bodyPr>
            <a:normAutofit lnSpcReduction="10000"/>
          </a:bodyPr>
          <a:lstStyle/>
          <a:p>
            <a:r>
              <a:rPr lang="en-US" dirty="0">
                <a:latin typeface="Calibri" pitchFamily="34" charset="0"/>
              </a:rPr>
              <a:t>Budget Summary</a:t>
            </a:r>
          </a:p>
          <a:p>
            <a:pPr lvl="1"/>
            <a:r>
              <a:rPr lang="en-US" dirty="0">
                <a:latin typeface="Calibri" pitchFamily="34" charset="0"/>
              </a:rPr>
              <a:t>Common categories of expenditure pre-filled</a:t>
            </a:r>
          </a:p>
          <a:p>
            <a:pPr lvl="1"/>
            <a:r>
              <a:rPr lang="en-US" dirty="0">
                <a:latin typeface="Calibri" pitchFamily="34" charset="0"/>
              </a:rPr>
              <a:t>‘Other’ categories can be used for planned expenditures that do not fit the fields provided (description required)</a:t>
            </a:r>
          </a:p>
          <a:p>
            <a:r>
              <a:rPr lang="en-US" dirty="0">
                <a:latin typeface="Calibri" pitchFamily="34" charset="0"/>
              </a:rPr>
              <a:t>Indirect Costs</a:t>
            </a:r>
          </a:p>
          <a:p>
            <a:r>
              <a:rPr lang="en-US" dirty="0">
                <a:latin typeface="Calibri" pitchFamily="34" charset="0"/>
              </a:rPr>
              <a:t>Personnel Expenses</a:t>
            </a:r>
          </a:p>
          <a:p>
            <a:pPr lvl="1"/>
            <a:r>
              <a:rPr lang="en-US" dirty="0">
                <a:latin typeface="Calibri" pitchFamily="34" charset="0"/>
              </a:rPr>
              <a:t>Show </a:t>
            </a:r>
            <a:r>
              <a:rPr lang="en-US" b="1" u="sng" dirty="0">
                <a:latin typeface="Calibri" pitchFamily="34" charset="0"/>
              </a:rPr>
              <a:t>all</a:t>
            </a:r>
            <a:r>
              <a:rPr lang="en-US" dirty="0">
                <a:latin typeface="Calibri" pitchFamily="34" charset="0"/>
              </a:rPr>
              <a:t> relevant personnel, even if not proposed for City funding</a:t>
            </a:r>
          </a:p>
          <a:p>
            <a:pPr lvl="1"/>
            <a:r>
              <a:rPr lang="en-US" dirty="0">
                <a:latin typeface="Calibri" pitchFamily="34" charset="0"/>
              </a:rPr>
              <a:t>Click ‘Add Row’ for each staff position that would dedicate time to proposed project</a:t>
            </a:r>
          </a:p>
          <a:p>
            <a:r>
              <a:rPr lang="en-US" dirty="0">
                <a:latin typeface="Calibri" pitchFamily="34" charset="0"/>
              </a:rPr>
              <a:t>Budget Narrative</a:t>
            </a:r>
          </a:p>
          <a:p>
            <a:pPr lvl="1"/>
            <a:r>
              <a:rPr lang="en-US" dirty="0">
                <a:latin typeface="Calibri" pitchFamily="34" charset="0"/>
              </a:rPr>
              <a:t>For each category in which funding is requested, provide a description of what anticipated expenses are included and how the funds will be spent</a:t>
            </a:r>
          </a:p>
          <a:p>
            <a:pPr lvl="1"/>
            <a:r>
              <a:rPr lang="en-US" dirty="0">
                <a:latin typeface="Calibri" pitchFamily="34" charset="0"/>
              </a:rPr>
              <a:t>Strongly recommend applications requesting more than $5,000 include a more detailed budget and budget narrative as Supporting Documentation</a:t>
            </a:r>
          </a:p>
          <a:p>
            <a:endParaRPr lang="en-US" dirty="0"/>
          </a:p>
        </p:txBody>
      </p:sp>
    </p:spTree>
    <p:extLst>
      <p:ext uri="{BB962C8B-B14F-4D97-AF65-F5344CB8AC3E}">
        <p14:creationId xmlns:p14="http://schemas.microsoft.com/office/powerpoint/2010/main" val="3603135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Review Criteria</a:t>
            </a:r>
          </a:p>
        </p:txBody>
      </p:sp>
      <p:sp>
        <p:nvSpPr>
          <p:cNvPr id="3" name="Content Placeholder 2"/>
          <p:cNvSpPr>
            <a:spLocks noGrp="1"/>
          </p:cNvSpPr>
          <p:nvPr>
            <p:ph idx="1"/>
          </p:nvPr>
        </p:nvSpPr>
        <p:spPr/>
        <p:txBody>
          <a:bodyPr/>
          <a:lstStyle/>
          <a:p>
            <a:r>
              <a:rPr lang="en-US" dirty="0">
                <a:latin typeface="Calibri" pitchFamily="34" charset="0"/>
              </a:rPr>
              <a:t>Project feasibility</a:t>
            </a:r>
          </a:p>
          <a:p>
            <a:r>
              <a:rPr lang="en-US" dirty="0">
                <a:latin typeface="Calibri" pitchFamily="34" charset="0"/>
              </a:rPr>
              <a:t>Budget reasonableness</a:t>
            </a:r>
          </a:p>
          <a:p>
            <a:r>
              <a:rPr lang="en-US" dirty="0">
                <a:latin typeface="Calibri" pitchFamily="34" charset="0"/>
              </a:rPr>
              <a:t>Agency capacity</a:t>
            </a:r>
          </a:p>
          <a:p>
            <a:r>
              <a:rPr lang="en-US" dirty="0">
                <a:latin typeface="Calibri" pitchFamily="34" charset="0"/>
              </a:rPr>
              <a:t>Impact on priority needs</a:t>
            </a:r>
          </a:p>
          <a:p>
            <a:r>
              <a:rPr lang="en-US" dirty="0">
                <a:latin typeface="Calibri" pitchFamily="34" charset="0"/>
              </a:rPr>
              <a:t>New or increased service</a:t>
            </a:r>
          </a:p>
          <a:p>
            <a:r>
              <a:rPr lang="en-US" dirty="0">
                <a:latin typeface="Calibri" pitchFamily="34" charset="0"/>
              </a:rPr>
              <a:t>Leveraged funds</a:t>
            </a:r>
          </a:p>
          <a:p>
            <a:r>
              <a:rPr lang="en-US" dirty="0">
                <a:latin typeface="Calibri" pitchFamily="34" charset="0"/>
              </a:rPr>
              <a:t>Self-support plans</a:t>
            </a:r>
          </a:p>
        </p:txBody>
      </p:sp>
    </p:spTree>
    <p:extLst>
      <p:ext uri="{BB962C8B-B14F-4D97-AF65-F5344CB8AC3E}">
        <p14:creationId xmlns:p14="http://schemas.microsoft.com/office/powerpoint/2010/main" val="1274463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3567-BDFA-4129-8055-661B8C6DD0DB}"/>
              </a:ext>
            </a:extLst>
          </p:cNvPr>
          <p:cNvSpPr>
            <a:spLocks noGrp="1"/>
          </p:cNvSpPr>
          <p:nvPr>
            <p:ph type="title"/>
          </p:nvPr>
        </p:nvSpPr>
        <p:spPr/>
        <p:txBody>
          <a:bodyPr>
            <a:normAutofit fontScale="90000"/>
          </a:bodyPr>
          <a:lstStyle/>
          <a:p>
            <a:r>
              <a:rPr lang="en-US" dirty="0"/>
              <a:t>Application Review Process</a:t>
            </a:r>
          </a:p>
        </p:txBody>
      </p:sp>
      <p:sp>
        <p:nvSpPr>
          <p:cNvPr id="3" name="Content Placeholder 2">
            <a:extLst>
              <a:ext uri="{FF2B5EF4-FFF2-40B4-BE49-F238E27FC236}">
                <a16:creationId xmlns:a16="http://schemas.microsoft.com/office/drawing/2014/main" id="{BC4FBCBE-2D3A-40FC-9DCC-3F48CAE644CE}"/>
              </a:ext>
            </a:extLst>
          </p:cNvPr>
          <p:cNvSpPr>
            <a:spLocks noGrp="1"/>
          </p:cNvSpPr>
          <p:nvPr>
            <p:ph idx="1"/>
          </p:nvPr>
        </p:nvSpPr>
        <p:spPr/>
        <p:txBody>
          <a:bodyPr/>
          <a:lstStyle/>
          <a:p>
            <a:r>
              <a:rPr lang="en-US" dirty="0">
                <a:latin typeface="Calibri" pitchFamily="34" charset="0"/>
              </a:rPr>
              <a:t>Follow-up questions sent to most applicants</a:t>
            </a:r>
          </a:p>
          <a:p>
            <a:pPr lvl="1" indent="-347472"/>
            <a:r>
              <a:rPr lang="en-US" dirty="0">
                <a:latin typeface="Calibri" pitchFamily="34" charset="0"/>
              </a:rPr>
              <a:t>Questions will be sent through WebGrants between February 21 - March 1</a:t>
            </a:r>
          </a:p>
          <a:p>
            <a:pPr lvl="1" indent="-347472"/>
            <a:r>
              <a:rPr lang="en-US" dirty="0">
                <a:latin typeface="Calibri" pitchFamily="34" charset="0"/>
              </a:rPr>
              <a:t>Short turn around time for responses</a:t>
            </a:r>
          </a:p>
          <a:p>
            <a:pPr lvl="1" indent="-347472"/>
            <a:r>
              <a:rPr lang="en-US" dirty="0">
                <a:latin typeface="Calibri" pitchFamily="34" charset="0"/>
              </a:rPr>
              <a:t>Please respond so we can fairly evaluate your application</a:t>
            </a:r>
          </a:p>
          <a:p>
            <a:endParaRPr lang="en-US" dirty="0"/>
          </a:p>
        </p:txBody>
      </p:sp>
    </p:spTree>
    <p:extLst>
      <p:ext uri="{BB962C8B-B14F-4D97-AF65-F5344CB8AC3E}">
        <p14:creationId xmlns:p14="http://schemas.microsoft.com/office/powerpoint/2010/main" val="373936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21E8-39B2-4C81-B5E5-16050E0A11E5}"/>
              </a:ext>
            </a:extLst>
          </p:cNvPr>
          <p:cNvSpPr>
            <a:spLocks noGrp="1"/>
          </p:cNvSpPr>
          <p:nvPr>
            <p:ph type="title"/>
          </p:nvPr>
        </p:nvSpPr>
        <p:spPr/>
        <p:txBody>
          <a:bodyPr>
            <a:normAutofit fontScale="90000"/>
          </a:bodyPr>
          <a:lstStyle/>
          <a:p>
            <a:r>
              <a:rPr lang="en-US" dirty="0"/>
              <a:t>CSG/CDBG Application Anticipated Timeline</a:t>
            </a:r>
          </a:p>
        </p:txBody>
      </p:sp>
      <p:sp>
        <p:nvSpPr>
          <p:cNvPr id="3" name="Content Placeholder 2">
            <a:extLst>
              <a:ext uri="{FF2B5EF4-FFF2-40B4-BE49-F238E27FC236}">
                <a16:creationId xmlns:a16="http://schemas.microsoft.com/office/drawing/2014/main" id="{2E114868-6827-4818-9C44-612B9B3802F4}"/>
              </a:ext>
            </a:extLst>
          </p:cNvPr>
          <p:cNvSpPr>
            <a:spLocks noGrp="1"/>
          </p:cNvSpPr>
          <p:nvPr>
            <p:ph idx="1"/>
          </p:nvPr>
        </p:nvSpPr>
        <p:spPr>
          <a:xfrm>
            <a:off x="838200" y="1259633"/>
            <a:ext cx="10515600" cy="4917330"/>
          </a:xfrm>
        </p:spPr>
        <p:txBody>
          <a:bodyPr>
            <a:normAutofit/>
          </a:bodyPr>
          <a:lstStyle/>
          <a:p>
            <a:r>
              <a:rPr lang="en-US" b="1" dirty="0"/>
              <a:t>Jan 12 			</a:t>
            </a:r>
            <a:r>
              <a:rPr lang="en-US" dirty="0"/>
              <a:t>Release of Application</a:t>
            </a:r>
          </a:p>
          <a:p>
            <a:r>
              <a:rPr lang="en-US" b="1" dirty="0"/>
              <a:t>Jan 23			</a:t>
            </a:r>
            <a:r>
              <a:rPr lang="en-US" dirty="0"/>
              <a:t>Application Workshop and Public Meeting </a:t>
            </a:r>
          </a:p>
          <a:p>
            <a:r>
              <a:rPr lang="en-US" b="1" dirty="0"/>
              <a:t>Feb 14			</a:t>
            </a:r>
            <a:r>
              <a:rPr lang="en-US" dirty="0"/>
              <a:t>Deadline for application submissions</a:t>
            </a:r>
          </a:p>
          <a:p>
            <a:r>
              <a:rPr lang="en-US" b="1" dirty="0"/>
              <a:t>Feb 15 - Mar 11		</a:t>
            </a:r>
            <a:r>
              <a:rPr lang="en-US" dirty="0"/>
              <a:t>Review period</a:t>
            </a:r>
          </a:p>
          <a:p>
            <a:r>
              <a:rPr lang="en-US" b="1" dirty="0"/>
              <a:t>Mar 27			</a:t>
            </a:r>
            <a:r>
              <a:rPr lang="en-US" dirty="0"/>
              <a:t>City Council public hearing </a:t>
            </a:r>
            <a:br>
              <a:rPr lang="en-US" dirty="0"/>
            </a:br>
            <a:r>
              <a:rPr lang="en-US" dirty="0"/>
              <a:t>				(preliminary	awards)</a:t>
            </a:r>
          </a:p>
          <a:p>
            <a:pPr marL="3657600" lvl="8" indent="0">
              <a:buNone/>
            </a:pPr>
            <a:r>
              <a:rPr lang="en-US" sz="2000" dirty="0">
                <a:hlinkClick r:id="rId3"/>
              </a:rPr>
              <a:t>https://www.elkgrovecity.org/city-council/council-meetings</a:t>
            </a:r>
            <a:r>
              <a:rPr lang="en-US" sz="2000" dirty="0"/>
              <a:t> </a:t>
            </a:r>
          </a:p>
          <a:p>
            <a:r>
              <a:rPr lang="en-US" b="1" dirty="0"/>
              <a:t>Apr 8 - May 8		</a:t>
            </a:r>
            <a:r>
              <a:rPr lang="en-US" dirty="0"/>
              <a:t>CDBG Action Plan public review period</a:t>
            </a:r>
          </a:p>
          <a:p>
            <a:r>
              <a:rPr lang="en-US" b="1" dirty="0"/>
              <a:t>May 8			</a:t>
            </a:r>
            <a:r>
              <a:rPr lang="en-US" dirty="0"/>
              <a:t>City Council public hearing (final awards)</a:t>
            </a:r>
          </a:p>
          <a:p>
            <a:r>
              <a:rPr lang="en-US" b="1" dirty="0"/>
              <a:t>July 1			</a:t>
            </a:r>
            <a:r>
              <a:rPr lang="en-US" dirty="0"/>
              <a:t>Funding year begins</a:t>
            </a:r>
          </a:p>
          <a:p>
            <a:endParaRPr lang="en-US" dirty="0"/>
          </a:p>
        </p:txBody>
      </p:sp>
    </p:spTree>
    <p:extLst>
      <p:ext uri="{BB962C8B-B14F-4D97-AF65-F5344CB8AC3E}">
        <p14:creationId xmlns:p14="http://schemas.microsoft.com/office/powerpoint/2010/main" val="292447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Grant Funding Opportunities</a:t>
            </a:r>
          </a:p>
        </p:txBody>
      </p:sp>
      <p:sp>
        <p:nvSpPr>
          <p:cNvPr id="3" name="Content Placeholder 2"/>
          <p:cNvSpPr>
            <a:spLocks noGrp="1"/>
          </p:cNvSpPr>
          <p:nvPr>
            <p:ph idx="1"/>
          </p:nvPr>
        </p:nvSpPr>
        <p:spPr/>
        <p:txBody>
          <a:bodyPr/>
          <a:lstStyle/>
          <a:p>
            <a:r>
              <a:rPr lang="en-US" dirty="0">
                <a:latin typeface="Calibri" pitchFamily="34" charset="0"/>
              </a:rPr>
              <a:t>Community Service Grant (CSG)</a:t>
            </a:r>
          </a:p>
          <a:p>
            <a:r>
              <a:rPr lang="en-US" dirty="0">
                <a:latin typeface="Calibri" pitchFamily="34" charset="0"/>
              </a:rPr>
              <a:t>Community Development Block Grant (CDBG)</a:t>
            </a:r>
          </a:p>
          <a:p>
            <a:r>
              <a:rPr lang="en-US" dirty="0">
                <a:latin typeface="Calibri" pitchFamily="34" charset="0"/>
              </a:rPr>
              <a:t>Event Sponsorship Grant (ESG)</a:t>
            </a:r>
          </a:p>
          <a:p>
            <a:pPr marL="0" indent="0">
              <a:buNone/>
            </a:pPr>
            <a:endParaRPr lang="en-US" dirty="0">
              <a:latin typeface="Calibri" pitchFamily="34" charset="0"/>
            </a:endParaRPr>
          </a:p>
          <a:p>
            <a:pPr marL="0" indent="0">
              <a:buNone/>
            </a:pPr>
            <a:r>
              <a:rPr lang="en-US" dirty="0">
                <a:latin typeface="Calibri" pitchFamily="34" charset="0"/>
              </a:rPr>
              <a:t>All three grants are for activities or events that occur </a:t>
            </a:r>
            <a:r>
              <a:rPr lang="en-US" dirty="0">
                <a:solidFill>
                  <a:srgbClr val="55565A"/>
                </a:solidFill>
                <a:latin typeface="Calibri" pitchFamily="34" charset="0"/>
              </a:rPr>
              <a:t>between July 1, 2024, and June 30, 2025</a:t>
            </a:r>
          </a:p>
          <a:p>
            <a:pPr marL="0" indent="0">
              <a:buNone/>
            </a:pPr>
            <a:endParaRPr lang="en-US" dirty="0">
              <a:latin typeface="Calibri" pitchFamily="34" charset="0"/>
            </a:endParaRPr>
          </a:p>
          <a:p>
            <a:endParaRPr lang="en-US" dirty="0">
              <a:latin typeface="Calibri" pitchFamily="34" charset="0"/>
            </a:endParaRPr>
          </a:p>
          <a:p>
            <a:endParaRPr lang="en-US" dirty="0"/>
          </a:p>
        </p:txBody>
      </p:sp>
    </p:spTree>
    <p:extLst>
      <p:ext uri="{BB962C8B-B14F-4D97-AF65-F5344CB8AC3E}">
        <p14:creationId xmlns:p14="http://schemas.microsoft.com/office/powerpoint/2010/main" val="207241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7A4E-D53A-E978-4D06-705D28D56335}"/>
              </a:ext>
            </a:extLst>
          </p:cNvPr>
          <p:cNvSpPr>
            <a:spLocks noGrp="1"/>
          </p:cNvSpPr>
          <p:nvPr>
            <p:ph type="title"/>
          </p:nvPr>
        </p:nvSpPr>
        <p:spPr/>
        <p:txBody>
          <a:bodyPr>
            <a:normAutofit fontScale="90000"/>
          </a:bodyPr>
          <a:lstStyle/>
          <a:p>
            <a:r>
              <a:rPr lang="en-US" dirty="0"/>
              <a:t>Poll #4</a:t>
            </a:r>
            <a:endParaRPr lang="en-US" dirty="0">
              <a:highlight>
                <a:srgbClr val="00FFFF"/>
              </a:highlight>
            </a:endParaRPr>
          </a:p>
        </p:txBody>
      </p:sp>
      <p:pic>
        <p:nvPicPr>
          <p:cNvPr id="6" name="Picture 5">
            <a:extLst>
              <a:ext uri="{FF2B5EF4-FFF2-40B4-BE49-F238E27FC236}">
                <a16:creationId xmlns:a16="http://schemas.microsoft.com/office/drawing/2014/main" id="{FED2CAEF-8C21-D205-9392-EB1975F3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9404">
            <a:off x="3291834" y="2024686"/>
            <a:ext cx="5608331" cy="3803912"/>
          </a:xfrm>
          <a:prstGeom prst="rect">
            <a:avLst/>
          </a:prstGeom>
        </p:spPr>
      </p:pic>
    </p:spTree>
    <p:extLst>
      <p:ext uri="{BB962C8B-B14F-4D97-AF65-F5344CB8AC3E}">
        <p14:creationId xmlns:p14="http://schemas.microsoft.com/office/powerpoint/2010/main" val="623014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2307672"/>
          </a:xfrm>
        </p:spPr>
        <p:txBody>
          <a:bodyPr anchor="ctr">
            <a:normAutofit/>
          </a:bodyPr>
          <a:lstStyle/>
          <a:p>
            <a:pPr algn="ctr"/>
            <a:r>
              <a:rPr lang="en-US" sz="5400" dirty="0"/>
              <a:t>ESG Application</a:t>
            </a:r>
          </a:p>
        </p:txBody>
      </p:sp>
      <p:sp>
        <p:nvSpPr>
          <p:cNvPr id="3" name="Subtitle 2"/>
          <p:cNvSpPr>
            <a:spLocks noGrp="1"/>
          </p:cNvSpPr>
          <p:nvPr>
            <p:ph type="subTitle" idx="1"/>
          </p:nvPr>
        </p:nvSpPr>
        <p:spPr>
          <a:xfrm>
            <a:off x="1523998" y="4792436"/>
            <a:ext cx="7726137" cy="979713"/>
          </a:xfrm>
        </p:spPr>
        <p:txBody>
          <a:bodyPr>
            <a:noAutofit/>
          </a:bodyPr>
          <a:lstStyle/>
          <a:p>
            <a:r>
              <a:rPr lang="en-US" sz="2800" dirty="0"/>
              <a:t>Applications due: </a:t>
            </a:r>
            <a:r>
              <a:rPr lang="en-US" sz="2800" b="1" dirty="0"/>
              <a:t>February 23, 2024, </a:t>
            </a:r>
            <a:r>
              <a:rPr lang="en-US" sz="2800" dirty="0"/>
              <a:t>at 11:59 pm</a:t>
            </a:r>
          </a:p>
          <a:p>
            <a:r>
              <a:rPr lang="en-US" sz="2800" dirty="0"/>
              <a:t>Late applications will not be accepted</a:t>
            </a:r>
          </a:p>
        </p:txBody>
      </p:sp>
    </p:spTree>
    <p:extLst>
      <p:ext uri="{BB962C8B-B14F-4D97-AF65-F5344CB8AC3E}">
        <p14:creationId xmlns:p14="http://schemas.microsoft.com/office/powerpoint/2010/main" val="6553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C354-1A7D-425E-8E81-B121A105C563}"/>
              </a:ext>
            </a:extLst>
          </p:cNvPr>
          <p:cNvSpPr>
            <a:spLocks noGrp="1"/>
          </p:cNvSpPr>
          <p:nvPr>
            <p:ph type="title"/>
          </p:nvPr>
        </p:nvSpPr>
        <p:spPr/>
        <p:txBody>
          <a:bodyPr>
            <a:normAutofit fontScale="90000"/>
          </a:bodyPr>
          <a:lstStyle/>
          <a:p>
            <a:r>
              <a:rPr lang="en-US" dirty="0"/>
              <a:t>Application Components (Forms)</a:t>
            </a:r>
          </a:p>
        </p:txBody>
      </p:sp>
      <p:sp>
        <p:nvSpPr>
          <p:cNvPr id="3" name="Content Placeholder 2">
            <a:extLst>
              <a:ext uri="{FF2B5EF4-FFF2-40B4-BE49-F238E27FC236}">
                <a16:creationId xmlns:a16="http://schemas.microsoft.com/office/drawing/2014/main" id="{4BBD793D-0DFB-4E0A-B4FE-D9FA2CD686C4}"/>
              </a:ext>
            </a:extLst>
          </p:cNvPr>
          <p:cNvSpPr>
            <a:spLocks noGrp="1"/>
          </p:cNvSpPr>
          <p:nvPr>
            <p:ph idx="1"/>
          </p:nvPr>
        </p:nvSpPr>
        <p:spPr/>
        <p:txBody>
          <a:bodyPr>
            <a:normAutofit/>
          </a:bodyPr>
          <a:lstStyle/>
          <a:p>
            <a:r>
              <a:rPr lang="en-US" dirty="0"/>
              <a:t>General Information</a:t>
            </a:r>
          </a:p>
          <a:p>
            <a:r>
              <a:rPr lang="en-US" dirty="0"/>
              <a:t>Overview</a:t>
            </a:r>
          </a:p>
          <a:p>
            <a:r>
              <a:rPr lang="en-US" dirty="0"/>
              <a:t>Sponsorship Request</a:t>
            </a:r>
          </a:p>
          <a:p>
            <a:r>
              <a:rPr lang="en-US" dirty="0"/>
              <a:t>Details</a:t>
            </a:r>
          </a:p>
          <a:p>
            <a:r>
              <a:rPr lang="en-US" dirty="0"/>
              <a:t>Audience</a:t>
            </a:r>
          </a:p>
          <a:p>
            <a:r>
              <a:rPr lang="en-US" dirty="0"/>
              <a:t>Budget</a:t>
            </a:r>
          </a:p>
          <a:p>
            <a:r>
              <a:rPr lang="en-US" dirty="0"/>
              <a:t>Registrations and Certifications</a:t>
            </a:r>
          </a:p>
          <a:p>
            <a:r>
              <a:rPr lang="en-US" dirty="0"/>
              <a:t>Attachments</a:t>
            </a:r>
          </a:p>
        </p:txBody>
      </p:sp>
    </p:spTree>
    <p:extLst>
      <p:ext uri="{BB962C8B-B14F-4D97-AF65-F5344CB8AC3E}">
        <p14:creationId xmlns:p14="http://schemas.microsoft.com/office/powerpoint/2010/main" val="691387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6566-4651-45A7-AEA7-C70FA0450228}"/>
              </a:ext>
            </a:extLst>
          </p:cNvPr>
          <p:cNvSpPr>
            <a:spLocks noGrp="1"/>
          </p:cNvSpPr>
          <p:nvPr>
            <p:ph type="title"/>
          </p:nvPr>
        </p:nvSpPr>
        <p:spPr/>
        <p:txBody>
          <a:bodyPr>
            <a:normAutofit fontScale="90000"/>
          </a:bodyPr>
          <a:lstStyle/>
          <a:p>
            <a:r>
              <a:rPr lang="en-US" dirty="0"/>
              <a:t>Overview</a:t>
            </a:r>
          </a:p>
        </p:txBody>
      </p:sp>
      <p:sp>
        <p:nvSpPr>
          <p:cNvPr id="3" name="Content Placeholder 2">
            <a:extLst>
              <a:ext uri="{FF2B5EF4-FFF2-40B4-BE49-F238E27FC236}">
                <a16:creationId xmlns:a16="http://schemas.microsoft.com/office/drawing/2014/main" id="{CC52BD1E-E185-48B9-93EC-2653E99E8B23}"/>
              </a:ext>
            </a:extLst>
          </p:cNvPr>
          <p:cNvSpPr>
            <a:spLocks noGrp="1"/>
          </p:cNvSpPr>
          <p:nvPr>
            <p:ph idx="1"/>
          </p:nvPr>
        </p:nvSpPr>
        <p:spPr>
          <a:xfrm>
            <a:off x="838200" y="1259633"/>
            <a:ext cx="10515600" cy="5473676"/>
          </a:xfrm>
        </p:spPr>
        <p:txBody>
          <a:bodyPr>
            <a:noAutofit/>
          </a:bodyPr>
          <a:lstStyle/>
          <a:p>
            <a:r>
              <a:rPr lang="en-US" dirty="0"/>
              <a:t>Event Type </a:t>
            </a:r>
          </a:p>
          <a:p>
            <a:pPr lvl="1"/>
            <a:r>
              <a:rPr lang="en-US" dirty="0"/>
              <a:t>Choose the type of event you are hosting and if not listed, choose other</a:t>
            </a:r>
          </a:p>
          <a:p>
            <a:pPr lvl="1"/>
            <a:r>
              <a:rPr lang="en-US" dirty="0"/>
              <a:t>If “Other” we may reach out and ask what kind of event</a:t>
            </a:r>
          </a:p>
          <a:p>
            <a:pPr marL="457200" lvl="1" indent="0">
              <a:buNone/>
            </a:pPr>
            <a:endParaRPr lang="en-US" dirty="0"/>
          </a:p>
          <a:p>
            <a:r>
              <a:rPr lang="en-US" dirty="0"/>
              <a:t>Change in Public Health Requirements</a:t>
            </a:r>
          </a:p>
          <a:p>
            <a:pPr lvl="1"/>
            <a:r>
              <a:rPr lang="en-US" dirty="0"/>
              <a:t>Plan for event if public health orders change</a:t>
            </a:r>
          </a:p>
          <a:p>
            <a:pPr lvl="1"/>
            <a:r>
              <a:rPr lang="en-US" dirty="0"/>
              <a:t>Contingency plans</a:t>
            </a:r>
          </a:p>
          <a:p>
            <a:pPr marL="457200" lvl="1" indent="0">
              <a:buNone/>
            </a:pPr>
            <a:endParaRPr lang="en-US" dirty="0"/>
          </a:p>
          <a:p>
            <a:r>
              <a:rPr lang="en-US" dirty="0"/>
              <a:t>Event Description </a:t>
            </a:r>
          </a:p>
          <a:p>
            <a:pPr lvl="1"/>
            <a:r>
              <a:rPr lang="en-US" dirty="0"/>
              <a:t>What activities will occur during the event? </a:t>
            </a:r>
          </a:p>
          <a:p>
            <a:pPr lvl="1"/>
            <a:r>
              <a:rPr lang="en-US" dirty="0"/>
              <a:t>Be specific – this is used to develop grant agreement</a:t>
            </a:r>
          </a:p>
          <a:p>
            <a:pPr lvl="1"/>
            <a:endParaRPr lang="en-US" dirty="0"/>
          </a:p>
          <a:p>
            <a:pPr lvl="1"/>
            <a:endParaRPr lang="en-US" dirty="0"/>
          </a:p>
        </p:txBody>
      </p:sp>
    </p:spTree>
    <p:extLst>
      <p:ext uri="{BB962C8B-B14F-4D97-AF65-F5344CB8AC3E}">
        <p14:creationId xmlns:p14="http://schemas.microsoft.com/office/powerpoint/2010/main" val="992919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6566-4651-45A7-AEA7-C70FA0450228}"/>
              </a:ext>
            </a:extLst>
          </p:cNvPr>
          <p:cNvSpPr>
            <a:spLocks noGrp="1"/>
          </p:cNvSpPr>
          <p:nvPr>
            <p:ph type="title"/>
          </p:nvPr>
        </p:nvSpPr>
        <p:spPr/>
        <p:txBody>
          <a:bodyPr>
            <a:normAutofit fontScale="90000"/>
          </a:bodyPr>
          <a:lstStyle/>
          <a:p>
            <a:r>
              <a:rPr lang="en-US" dirty="0"/>
              <a:t>Overview Cont.</a:t>
            </a:r>
          </a:p>
        </p:txBody>
      </p:sp>
      <p:sp>
        <p:nvSpPr>
          <p:cNvPr id="3" name="Content Placeholder 2">
            <a:extLst>
              <a:ext uri="{FF2B5EF4-FFF2-40B4-BE49-F238E27FC236}">
                <a16:creationId xmlns:a16="http://schemas.microsoft.com/office/drawing/2014/main" id="{CC52BD1E-E185-48B9-93EC-2653E99E8B23}"/>
              </a:ext>
            </a:extLst>
          </p:cNvPr>
          <p:cNvSpPr>
            <a:spLocks noGrp="1"/>
          </p:cNvSpPr>
          <p:nvPr>
            <p:ph idx="1"/>
          </p:nvPr>
        </p:nvSpPr>
        <p:spPr>
          <a:xfrm>
            <a:off x="838200" y="1259632"/>
            <a:ext cx="10515600" cy="5491363"/>
          </a:xfrm>
        </p:spPr>
        <p:txBody>
          <a:bodyPr>
            <a:noAutofit/>
          </a:bodyPr>
          <a:lstStyle/>
          <a:p>
            <a:r>
              <a:rPr lang="en-US" dirty="0"/>
              <a:t>Date(s) of Event &amp; Location of Event </a:t>
            </a:r>
          </a:p>
          <a:p>
            <a:pPr lvl="1"/>
            <a:r>
              <a:rPr lang="en-US" dirty="0"/>
              <a:t>If unconfirmed put anticipated date/location and as soon as confirmed it’s important to provide an update to the City</a:t>
            </a:r>
          </a:p>
          <a:p>
            <a:pPr marL="457200" lvl="1" indent="0">
              <a:buNone/>
            </a:pPr>
            <a:endParaRPr lang="en-US" dirty="0"/>
          </a:p>
          <a:p>
            <a:r>
              <a:rPr lang="en-US" dirty="0"/>
              <a:t>Hours of Event</a:t>
            </a:r>
          </a:p>
          <a:p>
            <a:pPr lvl="1"/>
            <a:r>
              <a:rPr lang="en-US" dirty="0"/>
              <a:t>Be specific on set-up and tear-down as those will be included on your agreement and helps us budget accordingly</a:t>
            </a:r>
          </a:p>
        </p:txBody>
      </p:sp>
    </p:spTree>
    <p:extLst>
      <p:ext uri="{BB962C8B-B14F-4D97-AF65-F5344CB8AC3E}">
        <p14:creationId xmlns:p14="http://schemas.microsoft.com/office/powerpoint/2010/main" val="2464362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6566-4651-45A7-AEA7-C70FA0450228}"/>
              </a:ext>
            </a:extLst>
          </p:cNvPr>
          <p:cNvSpPr>
            <a:spLocks noGrp="1"/>
          </p:cNvSpPr>
          <p:nvPr>
            <p:ph type="title"/>
          </p:nvPr>
        </p:nvSpPr>
        <p:spPr/>
        <p:txBody>
          <a:bodyPr>
            <a:normAutofit fontScale="90000"/>
          </a:bodyPr>
          <a:lstStyle/>
          <a:p>
            <a:r>
              <a:rPr lang="en-US" dirty="0"/>
              <a:t>Sponsorship Request</a:t>
            </a:r>
          </a:p>
        </p:txBody>
      </p:sp>
      <p:sp>
        <p:nvSpPr>
          <p:cNvPr id="3" name="Content Placeholder 2">
            <a:extLst>
              <a:ext uri="{FF2B5EF4-FFF2-40B4-BE49-F238E27FC236}">
                <a16:creationId xmlns:a16="http://schemas.microsoft.com/office/drawing/2014/main" id="{CC52BD1E-E185-48B9-93EC-2653E99E8B23}"/>
              </a:ext>
            </a:extLst>
          </p:cNvPr>
          <p:cNvSpPr>
            <a:spLocks noGrp="1"/>
          </p:cNvSpPr>
          <p:nvPr>
            <p:ph idx="1"/>
          </p:nvPr>
        </p:nvSpPr>
        <p:spPr>
          <a:xfrm>
            <a:off x="838200" y="1259632"/>
            <a:ext cx="10515600" cy="5491363"/>
          </a:xfrm>
        </p:spPr>
        <p:txBody>
          <a:bodyPr>
            <a:noAutofit/>
          </a:bodyPr>
          <a:lstStyle/>
          <a:p>
            <a:r>
              <a:rPr lang="en-US" dirty="0"/>
              <a:t>Type of Sponsorship Requesting </a:t>
            </a:r>
          </a:p>
          <a:p>
            <a:pPr lvl="1"/>
            <a:r>
              <a:rPr lang="en-US" dirty="0"/>
              <a:t>Applicants can ask for cash, facility use, and in-kind services</a:t>
            </a:r>
          </a:p>
          <a:p>
            <a:pPr lvl="1"/>
            <a:r>
              <a:rPr lang="en-US" dirty="0"/>
              <a:t>Note: Old Town Plaza is a beautiful outdoor only venue / grant only covers cost of the rental facilities and not other hard costs: security, staff, etc.…and is subject to availability</a:t>
            </a:r>
          </a:p>
          <a:p>
            <a:pPr lvl="1"/>
            <a:r>
              <a:rPr lang="en-US" dirty="0"/>
              <a:t>Staff will work with you on alternate dates or facilities if your 1</a:t>
            </a:r>
            <a:r>
              <a:rPr lang="en-US" baseline="30000" dirty="0"/>
              <a:t>st</a:t>
            </a:r>
            <a:r>
              <a:rPr lang="en-US" dirty="0"/>
              <a:t> preference is not available – District56 is already booked for most weekends, so a Thursday, Friday or Sunday is most likely more open than a Saturday</a:t>
            </a:r>
          </a:p>
          <a:p>
            <a:pPr lvl="1"/>
            <a:r>
              <a:rPr lang="en-US" dirty="0"/>
              <a:t>Other (e.g., emcee, speakers, swag, etc.)</a:t>
            </a:r>
          </a:p>
          <a:p>
            <a:pPr marL="457200" lvl="1" indent="0">
              <a:buNone/>
            </a:pPr>
            <a:endParaRPr lang="en-US" dirty="0"/>
          </a:p>
          <a:p>
            <a:r>
              <a:rPr lang="en-US" dirty="0"/>
              <a:t>In-kind Services </a:t>
            </a:r>
          </a:p>
          <a:p>
            <a:pPr lvl="1"/>
            <a:r>
              <a:rPr lang="en-US" dirty="0"/>
              <a:t>City will not provide Police as security. Grantees are responsible for coordinating their own event security</a:t>
            </a:r>
          </a:p>
          <a:p>
            <a:pPr lvl="1"/>
            <a:r>
              <a:rPr lang="en-US" dirty="0"/>
              <a:t>City does not have any equipment available for grants or rent</a:t>
            </a:r>
          </a:p>
        </p:txBody>
      </p:sp>
    </p:spTree>
    <p:extLst>
      <p:ext uri="{BB962C8B-B14F-4D97-AF65-F5344CB8AC3E}">
        <p14:creationId xmlns:p14="http://schemas.microsoft.com/office/powerpoint/2010/main" val="1386252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6566-4651-45A7-AEA7-C70FA0450228}"/>
              </a:ext>
            </a:extLst>
          </p:cNvPr>
          <p:cNvSpPr>
            <a:spLocks noGrp="1"/>
          </p:cNvSpPr>
          <p:nvPr>
            <p:ph type="title"/>
          </p:nvPr>
        </p:nvSpPr>
        <p:spPr/>
        <p:txBody>
          <a:bodyPr>
            <a:normAutofit fontScale="90000"/>
          </a:bodyPr>
          <a:lstStyle/>
          <a:p>
            <a:r>
              <a:rPr lang="en-US" dirty="0"/>
              <a:t>Details</a:t>
            </a:r>
          </a:p>
        </p:txBody>
      </p:sp>
      <p:sp>
        <p:nvSpPr>
          <p:cNvPr id="3" name="Content Placeholder 2">
            <a:extLst>
              <a:ext uri="{FF2B5EF4-FFF2-40B4-BE49-F238E27FC236}">
                <a16:creationId xmlns:a16="http://schemas.microsoft.com/office/drawing/2014/main" id="{CC52BD1E-E185-48B9-93EC-2653E99E8B23}"/>
              </a:ext>
            </a:extLst>
          </p:cNvPr>
          <p:cNvSpPr>
            <a:spLocks noGrp="1"/>
          </p:cNvSpPr>
          <p:nvPr>
            <p:ph idx="1"/>
          </p:nvPr>
        </p:nvSpPr>
        <p:spPr>
          <a:xfrm>
            <a:off x="838200" y="1259632"/>
            <a:ext cx="10515600" cy="5491363"/>
          </a:xfrm>
        </p:spPr>
        <p:txBody>
          <a:bodyPr>
            <a:noAutofit/>
          </a:bodyPr>
          <a:lstStyle/>
          <a:p>
            <a:r>
              <a:rPr lang="en-US" dirty="0"/>
              <a:t>Road Closures</a:t>
            </a:r>
          </a:p>
          <a:p>
            <a:pPr lvl="1"/>
            <a:r>
              <a:rPr lang="en-US" dirty="0"/>
              <a:t>If you are asking to close a road, there will be additional requirements like a map, a Street Use Permit to be filed, a Special Events Permit with CSD Fire, and a meeting with PD and Public Works months prior to your event to confirm logistics</a:t>
            </a:r>
          </a:p>
          <a:p>
            <a:pPr lvl="1"/>
            <a:r>
              <a:rPr lang="en-US" dirty="0"/>
              <a:t>Permits are an additional cost not covered by the grant</a:t>
            </a:r>
          </a:p>
          <a:p>
            <a:pPr marL="457200" lvl="1" indent="0">
              <a:buNone/>
            </a:pPr>
            <a:endParaRPr lang="en-US" dirty="0"/>
          </a:p>
          <a:p>
            <a:r>
              <a:rPr lang="en-US" dirty="0"/>
              <a:t>Food and drink</a:t>
            </a:r>
          </a:p>
          <a:p>
            <a:pPr lvl="1"/>
            <a:r>
              <a:rPr lang="en-US" dirty="0"/>
              <a:t>Depending on how many food and drink vendors you have, you may be required to file for a Health permit with Sacramento County Health Department.</a:t>
            </a:r>
          </a:p>
          <a:p>
            <a:pPr lvl="1"/>
            <a:r>
              <a:rPr lang="en-US" dirty="0"/>
              <a:t>If serving alcohol, you will need an </a:t>
            </a:r>
            <a:r>
              <a:rPr lang="en-US" dirty="0" err="1"/>
              <a:t>abc</a:t>
            </a:r>
            <a:r>
              <a:rPr lang="en-US" dirty="0"/>
              <a:t> permit, as well as alcohol liability on your insurance</a:t>
            </a:r>
          </a:p>
          <a:p>
            <a:pPr lvl="1"/>
            <a:endParaRPr lang="en-US" dirty="0"/>
          </a:p>
        </p:txBody>
      </p:sp>
    </p:spTree>
    <p:extLst>
      <p:ext uri="{BB962C8B-B14F-4D97-AF65-F5344CB8AC3E}">
        <p14:creationId xmlns:p14="http://schemas.microsoft.com/office/powerpoint/2010/main" val="2747019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6566-4651-45A7-AEA7-C70FA0450228}"/>
              </a:ext>
            </a:extLst>
          </p:cNvPr>
          <p:cNvSpPr>
            <a:spLocks noGrp="1"/>
          </p:cNvSpPr>
          <p:nvPr>
            <p:ph type="title"/>
          </p:nvPr>
        </p:nvSpPr>
        <p:spPr/>
        <p:txBody>
          <a:bodyPr>
            <a:normAutofit fontScale="90000"/>
          </a:bodyPr>
          <a:lstStyle/>
          <a:p>
            <a:r>
              <a:rPr lang="en-US" dirty="0"/>
              <a:t>Registrations and Certifications</a:t>
            </a:r>
          </a:p>
        </p:txBody>
      </p:sp>
      <p:sp>
        <p:nvSpPr>
          <p:cNvPr id="3" name="Content Placeholder 2">
            <a:extLst>
              <a:ext uri="{FF2B5EF4-FFF2-40B4-BE49-F238E27FC236}">
                <a16:creationId xmlns:a16="http://schemas.microsoft.com/office/drawing/2014/main" id="{CC52BD1E-E185-48B9-93EC-2653E99E8B23}"/>
              </a:ext>
            </a:extLst>
          </p:cNvPr>
          <p:cNvSpPr>
            <a:spLocks noGrp="1"/>
          </p:cNvSpPr>
          <p:nvPr>
            <p:ph idx="1"/>
          </p:nvPr>
        </p:nvSpPr>
        <p:spPr>
          <a:xfrm>
            <a:off x="838200" y="1259632"/>
            <a:ext cx="10515600" cy="5491363"/>
          </a:xfrm>
        </p:spPr>
        <p:txBody>
          <a:bodyPr>
            <a:noAutofit/>
          </a:bodyPr>
          <a:lstStyle/>
          <a:p>
            <a:r>
              <a:rPr lang="en-US" dirty="0"/>
              <a:t>Food Recycling</a:t>
            </a:r>
          </a:p>
          <a:p>
            <a:pPr lvl="1"/>
            <a:r>
              <a:rPr lang="en-US" dirty="0"/>
              <a:t>California Law SB 1383 is aimed at reducing short-lived climate pollutants and equates to food recycling</a:t>
            </a:r>
          </a:p>
          <a:p>
            <a:pPr lvl="1"/>
            <a:r>
              <a:rPr lang="en-US" dirty="0"/>
              <a:t>The City requests you work hard to help with separation of recycling, organics and garbage at your events</a:t>
            </a:r>
          </a:p>
          <a:p>
            <a:pPr lvl="1"/>
            <a:r>
              <a:rPr lang="en-US" dirty="0"/>
              <a:t>Eventually, this will be mandated and enforced</a:t>
            </a:r>
          </a:p>
          <a:p>
            <a:pPr marL="457200" lvl="1" indent="0">
              <a:buNone/>
            </a:pPr>
            <a:endParaRPr lang="en-US" dirty="0"/>
          </a:p>
          <a:p>
            <a:pPr lvl="1"/>
            <a:endParaRPr lang="en-US" dirty="0"/>
          </a:p>
        </p:txBody>
      </p:sp>
    </p:spTree>
    <p:extLst>
      <p:ext uri="{BB962C8B-B14F-4D97-AF65-F5344CB8AC3E}">
        <p14:creationId xmlns:p14="http://schemas.microsoft.com/office/powerpoint/2010/main" val="4196471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21E8-39B2-4C81-B5E5-16050E0A11E5}"/>
              </a:ext>
            </a:extLst>
          </p:cNvPr>
          <p:cNvSpPr>
            <a:spLocks noGrp="1"/>
          </p:cNvSpPr>
          <p:nvPr>
            <p:ph type="title"/>
          </p:nvPr>
        </p:nvSpPr>
        <p:spPr/>
        <p:txBody>
          <a:bodyPr>
            <a:normAutofit fontScale="90000"/>
          </a:bodyPr>
          <a:lstStyle/>
          <a:p>
            <a:r>
              <a:rPr lang="en-US" dirty="0"/>
              <a:t>ESG Application Anticipated Timeline</a:t>
            </a:r>
          </a:p>
        </p:txBody>
      </p:sp>
      <p:sp>
        <p:nvSpPr>
          <p:cNvPr id="3" name="Content Placeholder 2">
            <a:extLst>
              <a:ext uri="{FF2B5EF4-FFF2-40B4-BE49-F238E27FC236}">
                <a16:creationId xmlns:a16="http://schemas.microsoft.com/office/drawing/2014/main" id="{2E114868-6827-4818-9C44-612B9B3802F4}"/>
              </a:ext>
            </a:extLst>
          </p:cNvPr>
          <p:cNvSpPr>
            <a:spLocks noGrp="1"/>
          </p:cNvSpPr>
          <p:nvPr>
            <p:ph idx="1"/>
          </p:nvPr>
        </p:nvSpPr>
        <p:spPr>
          <a:xfrm>
            <a:off x="838200" y="1259633"/>
            <a:ext cx="10515600" cy="4917330"/>
          </a:xfrm>
        </p:spPr>
        <p:txBody>
          <a:bodyPr>
            <a:normAutofit/>
          </a:bodyPr>
          <a:lstStyle/>
          <a:p>
            <a:r>
              <a:rPr lang="en-US" b="1" dirty="0"/>
              <a:t>Jan 12 			</a:t>
            </a:r>
            <a:r>
              <a:rPr lang="en-US" dirty="0"/>
              <a:t>Release of Application</a:t>
            </a:r>
          </a:p>
          <a:p>
            <a:r>
              <a:rPr lang="en-US" b="1" dirty="0"/>
              <a:t>Jan 23			</a:t>
            </a:r>
            <a:r>
              <a:rPr lang="en-US" dirty="0"/>
              <a:t>Application Workshop and Public Meeting </a:t>
            </a:r>
          </a:p>
          <a:p>
            <a:r>
              <a:rPr lang="en-US" b="1" dirty="0"/>
              <a:t>Feb 23			</a:t>
            </a:r>
            <a:r>
              <a:rPr lang="en-US" dirty="0"/>
              <a:t>Deadline for application submissions</a:t>
            </a:r>
          </a:p>
          <a:p>
            <a:r>
              <a:rPr lang="en-US" b="1" dirty="0"/>
              <a:t>Mar 4 – Apr 5		</a:t>
            </a:r>
            <a:r>
              <a:rPr lang="en-US" dirty="0"/>
              <a:t>Review period</a:t>
            </a:r>
          </a:p>
          <a:p>
            <a:r>
              <a:rPr lang="en-US" b="1" dirty="0"/>
              <a:t>Apr 24			</a:t>
            </a:r>
            <a:r>
              <a:rPr lang="en-US" dirty="0"/>
              <a:t>Funding recommendations presented to </a:t>
            </a:r>
            <a:br>
              <a:rPr lang="en-US" dirty="0"/>
            </a:br>
            <a:r>
              <a:rPr lang="en-US" dirty="0"/>
              <a:t>				City Council (preliminary awards)</a:t>
            </a:r>
          </a:p>
          <a:p>
            <a:r>
              <a:rPr lang="en-US" b="1" dirty="0"/>
              <a:t>May/June 			</a:t>
            </a:r>
            <a:r>
              <a:rPr lang="en-US" dirty="0"/>
              <a:t>City Council approves annual budget</a:t>
            </a:r>
            <a:br>
              <a:rPr lang="en-US" dirty="0"/>
            </a:br>
            <a:r>
              <a:rPr lang="en-US" dirty="0"/>
              <a:t>				(final awards)</a:t>
            </a:r>
          </a:p>
          <a:p>
            <a:r>
              <a:rPr lang="en-US" b="1" dirty="0"/>
              <a:t>July 1			</a:t>
            </a:r>
            <a:r>
              <a:rPr lang="en-US" dirty="0"/>
              <a:t>Funding year begins</a:t>
            </a:r>
          </a:p>
          <a:p>
            <a:endParaRPr lang="en-US" dirty="0"/>
          </a:p>
        </p:txBody>
      </p:sp>
    </p:spTree>
    <p:extLst>
      <p:ext uri="{BB962C8B-B14F-4D97-AF65-F5344CB8AC3E}">
        <p14:creationId xmlns:p14="http://schemas.microsoft.com/office/powerpoint/2010/main" val="2048051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1670858"/>
          </a:xfrm>
        </p:spPr>
        <p:txBody>
          <a:bodyPr anchor="ctr">
            <a:normAutofit/>
          </a:bodyPr>
          <a:lstStyle/>
          <a:p>
            <a:pPr algn="ctr"/>
            <a:r>
              <a:rPr lang="en-US" sz="5400" dirty="0"/>
              <a:t>Grant Policies</a:t>
            </a:r>
          </a:p>
        </p:txBody>
      </p:sp>
      <p:sp>
        <p:nvSpPr>
          <p:cNvPr id="3" name="Subtitle 2"/>
          <p:cNvSpPr>
            <a:spLocks noGrp="1"/>
          </p:cNvSpPr>
          <p:nvPr>
            <p:ph type="subTitle" idx="1"/>
          </p:nvPr>
        </p:nvSpPr>
        <p:spPr>
          <a:xfrm>
            <a:off x="1523998" y="4155622"/>
            <a:ext cx="7571015" cy="930728"/>
          </a:xfrm>
        </p:spPr>
        <p:txBody>
          <a:bodyPr>
            <a:normAutofit lnSpcReduction="10000"/>
          </a:bodyPr>
          <a:lstStyle/>
          <a:p>
            <a:r>
              <a:rPr lang="en-US" sz="2800" dirty="0"/>
              <a:t>Agreement dates:</a:t>
            </a:r>
          </a:p>
          <a:p>
            <a:r>
              <a:rPr lang="en-US" sz="2800" dirty="0"/>
              <a:t>July 1, 2024, to June 30, 2025</a:t>
            </a:r>
          </a:p>
          <a:p>
            <a:endParaRPr lang="en-US" dirty="0"/>
          </a:p>
        </p:txBody>
      </p:sp>
    </p:spTree>
    <p:extLst>
      <p:ext uri="{BB962C8B-B14F-4D97-AF65-F5344CB8AC3E}">
        <p14:creationId xmlns:p14="http://schemas.microsoft.com/office/powerpoint/2010/main" val="115043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CSG</a:t>
            </a:r>
            <a:r>
              <a:rPr lang="en-US" dirty="0"/>
              <a:t> Basic Information</a:t>
            </a:r>
          </a:p>
        </p:txBody>
      </p:sp>
      <p:sp>
        <p:nvSpPr>
          <p:cNvPr id="3" name="Content Placeholder 2"/>
          <p:cNvSpPr>
            <a:spLocks noGrp="1"/>
          </p:cNvSpPr>
          <p:nvPr>
            <p:ph idx="1"/>
          </p:nvPr>
        </p:nvSpPr>
        <p:spPr/>
        <p:txBody>
          <a:bodyPr/>
          <a:lstStyle/>
          <a:p>
            <a:r>
              <a:rPr lang="en-US" dirty="0">
                <a:latin typeface="Calibri" pitchFamily="34" charset="0"/>
              </a:rPr>
              <a:t>Awarded annually by the City Council</a:t>
            </a:r>
          </a:p>
          <a:p>
            <a:r>
              <a:rPr lang="en-US" dirty="0">
                <a:latin typeface="Calibri" pitchFamily="34" charset="0"/>
              </a:rPr>
              <a:t>Activities must benefit Elk Grove residents</a:t>
            </a:r>
          </a:p>
          <a:p>
            <a:r>
              <a:rPr lang="en-US" dirty="0">
                <a:latin typeface="Calibri" pitchFamily="34" charset="0"/>
              </a:rPr>
              <a:t>Flexible funding source</a:t>
            </a:r>
          </a:p>
          <a:p>
            <a:pPr lvl="1"/>
            <a:r>
              <a:rPr lang="en-US" dirty="0">
                <a:latin typeface="Calibri" pitchFamily="34" charset="0"/>
              </a:rPr>
              <a:t> Ongoing program costs (staffing, supplies, etc.)</a:t>
            </a:r>
          </a:p>
          <a:p>
            <a:pPr lvl="1"/>
            <a:r>
              <a:rPr lang="en-US" dirty="0">
                <a:latin typeface="Calibri" pitchFamily="34" charset="0"/>
              </a:rPr>
              <a:t> Equipment purchases</a:t>
            </a:r>
          </a:p>
          <a:p>
            <a:pPr lvl="1"/>
            <a:r>
              <a:rPr lang="en-US" dirty="0">
                <a:latin typeface="Calibri" pitchFamily="34" charset="0"/>
              </a:rPr>
              <a:t> Capital improvements to facilities</a:t>
            </a:r>
          </a:p>
          <a:p>
            <a:r>
              <a:rPr lang="en-US" dirty="0">
                <a:latin typeface="Calibri" pitchFamily="34" charset="0"/>
              </a:rPr>
              <a:t>Maximum award: $100,000</a:t>
            </a:r>
          </a:p>
          <a:p>
            <a:r>
              <a:rPr lang="en-US" dirty="0">
                <a:latin typeface="Calibri" pitchFamily="34" charset="0"/>
              </a:rPr>
              <a:t>Fundraising and one-time events are not eligible (see the Event Sponsorship Grant)</a:t>
            </a:r>
          </a:p>
          <a:p>
            <a:r>
              <a:rPr lang="en-US" dirty="0">
                <a:latin typeface="Calibri" pitchFamily="34" charset="0"/>
              </a:rPr>
              <a:t>Funds should expand capacity, not replace another funding source</a:t>
            </a:r>
          </a:p>
          <a:p>
            <a:endParaRPr lang="en-US" dirty="0"/>
          </a:p>
        </p:txBody>
      </p:sp>
    </p:spTree>
    <p:extLst>
      <p:ext uri="{BB962C8B-B14F-4D97-AF65-F5344CB8AC3E}">
        <p14:creationId xmlns:p14="http://schemas.microsoft.com/office/powerpoint/2010/main" val="2908480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Information</a:t>
            </a:r>
          </a:p>
        </p:txBody>
      </p:sp>
      <p:sp>
        <p:nvSpPr>
          <p:cNvPr id="3" name="Content Placeholder 2"/>
          <p:cNvSpPr>
            <a:spLocks noGrp="1"/>
          </p:cNvSpPr>
          <p:nvPr>
            <p:ph idx="1"/>
          </p:nvPr>
        </p:nvSpPr>
        <p:spPr/>
        <p:txBody>
          <a:bodyPr>
            <a:normAutofit/>
          </a:bodyPr>
          <a:lstStyle/>
          <a:p>
            <a:r>
              <a:rPr lang="en-US" dirty="0">
                <a:latin typeface="Calibri" pitchFamily="34" charset="0"/>
              </a:rPr>
              <a:t>Awarded applicants will receive one or more grant agreements based on the funding source</a:t>
            </a:r>
          </a:p>
          <a:p>
            <a:pPr lvl="1" indent="-347472"/>
            <a:r>
              <a:rPr lang="en-US" dirty="0">
                <a:latin typeface="Calibri" pitchFamily="34" charset="0"/>
              </a:rPr>
              <a:t>Agreements are sent electronically through DocuSign (hard copy option)</a:t>
            </a:r>
          </a:p>
          <a:p>
            <a:pPr lvl="1" indent="-347472"/>
            <a:r>
              <a:rPr lang="en-US" b="1" u="sng" dirty="0">
                <a:latin typeface="Calibri" pitchFamily="34" charset="0"/>
              </a:rPr>
              <a:t>Read carefully before signing</a:t>
            </a:r>
            <a:r>
              <a:rPr lang="en-US" dirty="0">
                <a:latin typeface="Calibri" pitchFamily="34" charset="0"/>
              </a:rPr>
              <a:t>! Most edits will require a formal amendment once the agreement has been executed.</a:t>
            </a:r>
          </a:p>
          <a:p>
            <a:r>
              <a:rPr lang="en-US" dirty="0">
                <a:latin typeface="Calibri" pitchFamily="34" charset="0"/>
              </a:rPr>
              <a:t>Insurance coverage is required</a:t>
            </a:r>
          </a:p>
          <a:p>
            <a:pPr lvl="1" indent="-347472"/>
            <a:r>
              <a:rPr lang="en-US" dirty="0">
                <a:latin typeface="Calibri" pitchFamily="34" charset="0"/>
              </a:rPr>
              <a:t>Types and amounts will vary based on activity/event</a:t>
            </a:r>
          </a:p>
          <a:p>
            <a:pPr lvl="1" indent="-347472"/>
            <a:r>
              <a:rPr lang="en-US" dirty="0">
                <a:latin typeface="Calibri" pitchFamily="34" charset="0"/>
              </a:rPr>
              <a:t>City will not sign the agreement until the insurance requirements are met</a:t>
            </a:r>
          </a:p>
          <a:p>
            <a:r>
              <a:rPr lang="en-US" dirty="0">
                <a:latin typeface="Calibri" pitchFamily="34" charset="0"/>
              </a:rPr>
              <a:t>File Retention</a:t>
            </a:r>
          </a:p>
          <a:p>
            <a:pPr lvl="1"/>
            <a:r>
              <a:rPr lang="en-US" dirty="0">
                <a:latin typeface="Calibri" pitchFamily="34" charset="0"/>
              </a:rPr>
              <a:t>CSG/CDBG - all grant-related files must be maintained for five (5) years</a:t>
            </a:r>
          </a:p>
          <a:p>
            <a:pPr lvl="1"/>
            <a:r>
              <a:rPr lang="en-US" dirty="0">
                <a:latin typeface="Calibri" pitchFamily="34" charset="0"/>
              </a:rPr>
              <a:t>ESG – all grant-related files must be maintained for two (2) years</a:t>
            </a:r>
          </a:p>
        </p:txBody>
      </p:sp>
    </p:spTree>
    <p:extLst>
      <p:ext uri="{BB962C8B-B14F-4D97-AF65-F5344CB8AC3E}">
        <p14:creationId xmlns:p14="http://schemas.microsoft.com/office/powerpoint/2010/main" val="765831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Organizational Standing</a:t>
            </a:r>
          </a:p>
        </p:txBody>
      </p:sp>
      <p:sp>
        <p:nvSpPr>
          <p:cNvPr id="3" name="Content Placeholder 2"/>
          <p:cNvSpPr>
            <a:spLocks noGrp="1"/>
          </p:cNvSpPr>
          <p:nvPr>
            <p:ph idx="1"/>
          </p:nvPr>
        </p:nvSpPr>
        <p:spPr/>
        <p:txBody>
          <a:bodyPr>
            <a:normAutofit/>
          </a:bodyPr>
          <a:lstStyle/>
          <a:p>
            <a:r>
              <a:rPr lang="en-US" dirty="0"/>
              <a:t>Grantees must be in good standing with both the California Secretary of State and the California Attorney General’s Registry of Charitable Trusts, if required by law to be registered</a:t>
            </a:r>
            <a:endParaRPr lang="en-US" dirty="0">
              <a:latin typeface="Calibri" pitchFamily="34" charset="0"/>
            </a:endParaRPr>
          </a:p>
          <a:p>
            <a:pPr lvl="1"/>
            <a:r>
              <a:rPr lang="en-US" dirty="0">
                <a:latin typeface="Calibri" pitchFamily="34" charset="0"/>
              </a:rPr>
              <a:t>Registration – CA Secretary of State</a:t>
            </a:r>
          </a:p>
          <a:p>
            <a:pPr lvl="2"/>
            <a:r>
              <a:rPr lang="en-US" dirty="0">
                <a:latin typeface="Calibri" pitchFamily="34" charset="0"/>
              </a:rPr>
              <a:t>Check at </a:t>
            </a:r>
            <a:r>
              <a:rPr lang="en-US" dirty="0">
                <a:latin typeface="Calibri" pitchFamily="34" charset="0"/>
                <a:hlinkClick r:id="rId3"/>
              </a:rPr>
              <a:t>https://bizfileonline.sos.ca.gov/</a:t>
            </a:r>
            <a:r>
              <a:rPr lang="en-US" dirty="0">
                <a:latin typeface="Calibri" pitchFamily="34" charset="0"/>
              </a:rPr>
              <a:t> </a:t>
            </a:r>
          </a:p>
          <a:p>
            <a:pPr lvl="1"/>
            <a:r>
              <a:rPr lang="en-US" dirty="0">
                <a:latin typeface="Calibri" pitchFamily="34" charset="0"/>
              </a:rPr>
              <a:t>Registration – CA Attorney General</a:t>
            </a:r>
          </a:p>
          <a:p>
            <a:pPr lvl="2"/>
            <a:r>
              <a:rPr lang="en-US" dirty="0">
                <a:latin typeface="Calibri" pitchFamily="34" charset="0"/>
              </a:rPr>
              <a:t>Check at </a:t>
            </a:r>
            <a:r>
              <a:rPr lang="en-US" dirty="0">
                <a:latin typeface="Calibri" pitchFamily="34" charset="0"/>
                <a:hlinkClick r:id="rId4"/>
              </a:rPr>
              <a:t>http://rct.doj.ca.gov/MyLicenseVerification/Search.aspx?facility=Y</a:t>
            </a:r>
            <a:endParaRPr lang="en-US" dirty="0">
              <a:latin typeface="Calibri" pitchFamily="34" charset="0"/>
            </a:endParaRPr>
          </a:p>
          <a:p>
            <a:r>
              <a:rPr lang="en-US" dirty="0"/>
              <a:t>Organizational standing must be active/current prior to execution of agreement and throughout grant terms</a:t>
            </a:r>
          </a:p>
          <a:p>
            <a:r>
              <a:rPr lang="en-US" dirty="0"/>
              <a:t>CDBG subrecipients must have a SAM Unique Entity ID (UEI) and maintain an active registration in </a:t>
            </a:r>
            <a:r>
              <a:rPr lang="en-US" dirty="0">
                <a:hlinkClick r:id="rId5"/>
              </a:rPr>
              <a:t>https://sam.gov/</a:t>
            </a:r>
            <a:r>
              <a:rPr lang="en-US" dirty="0"/>
              <a:t> </a:t>
            </a:r>
            <a:endParaRPr lang="en-US" dirty="0">
              <a:latin typeface="Calibri" pitchFamily="34" charset="0"/>
            </a:endParaRPr>
          </a:p>
        </p:txBody>
      </p:sp>
    </p:spTree>
    <p:extLst>
      <p:ext uri="{BB962C8B-B14F-4D97-AF65-F5344CB8AC3E}">
        <p14:creationId xmlns:p14="http://schemas.microsoft.com/office/powerpoint/2010/main" val="3574890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928B-AB5C-4C04-A72F-F690C32477DB}"/>
              </a:ext>
            </a:extLst>
          </p:cNvPr>
          <p:cNvSpPr>
            <a:spLocks noGrp="1"/>
          </p:cNvSpPr>
          <p:nvPr>
            <p:ph type="title"/>
          </p:nvPr>
        </p:nvSpPr>
        <p:spPr/>
        <p:txBody>
          <a:bodyPr>
            <a:normAutofit fontScale="90000"/>
          </a:bodyPr>
          <a:lstStyle/>
          <a:p>
            <a:r>
              <a:rPr lang="en-US" dirty="0"/>
              <a:t>Communications &amp; City Logo</a:t>
            </a:r>
          </a:p>
        </p:txBody>
      </p:sp>
      <p:sp>
        <p:nvSpPr>
          <p:cNvPr id="3" name="Content Placeholder 2">
            <a:extLst>
              <a:ext uri="{FF2B5EF4-FFF2-40B4-BE49-F238E27FC236}">
                <a16:creationId xmlns:a16="http://schemas.microsoft.com/office/drawing/2014/main" id="{AFCA350F-FBB0-406A-9CB6-9B0C33E3D36A}"/>
              </a:ext>
            </a:extLst>
          </p:cNvPr>
          <p:cNvSpPr>
            <a:spLocks noGrp="1"/>
          </p:cNvSpPr>
          <p:nvPr>
            <p:ph idx="1"/>
          </p:nvPr>
        </p:nvSpPr>
        <p:spPr/>
        <p:txBody>
          <a:bodyPr/>
          <a:lstStyle/>
          <a:p>
            <a:r>
              <a:rPr lang="en-US" dirty="0"/>
              <a:t>Grantee shall include the City’s name and/or logo in all materials identifying any person or entity as being a sponsor of, donor, or contributor to the activity/event or the Grantee </a:t>
            </a:r>
          </a:p>
          <a:p>
            <a:r>
              <a:rPr lang="en-US" dirty="0"/>
              <a:t>In instances where Grantee receives funding related to the arts, such communications shall also display the logo for the Elk Grove Arts Commission</a:t>
            </a:r>
            <a:endParaRPr lang="en-US" b="1" dirty="0"/>
          </a:p>
          <a:p>
            <a:r>
              <a:rPr lang="en-US" dirty="0"/>
              <a:t>Grantee must obtain permission of the City before including the City’s name or logo in any communication</a:t>
            </a:r>
          </a:p>
        </p:txBody>
      </p:sp>
    </p:spTree>
    <p:extLst>
      <p:ext uri="{BB962C8B-B14F-4D97-AF65-F5344CB8AC3E}">
        <p14:creationId xmlns:p14="http://schemas.microsoft.com/office/powerpoint/2010/main" val="837864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Payment Policies</a:t>
            </a:r>
          </a:p>
        </p:txBody>
      </p:sp>
      <p:sp>
        <p:nvSpPr>
          <p:cNvPr id="3" name="Content Placeholder 2"/>
          <p:cNvSpPr>
            <a:spLocks noGrp="1"/>
          </p:cNvSpPr>
          <p:nvPr>
            <p:ph idx="1"/>
          </p:nvPr>
        </p:nvSpPr>
        <p:spPr/>
        <p:txBody>
          <a:bodyPr>
            <a:normAutofit fontScale="92500"/>
          </a:bodyPr>
          <a:lstStyle/>
          <a:p>
            <a:r>
              <a:rPr lang="en-US" dirty="0">
                <a:latin typeface="Calibri" pitchFamily="34" charset="0"/>
              </a:rPr>
              <a:t>Payment requests submitted on WebGrants</a:t>
            </a:r>
          </a:p>
          <a:p>
            <a:pPr lvl="1" indent="-347472"/>
            <a:r>
              <a:rPr lang="en-US" dirty="0">
                <a:latin typeface="Calibri" pitchFamily="34" charset="0"/>
              </a:rPr>
              <a:t>CSG/CDBG - Reimbursement only and must have adequate back-up documentation </a:t>
            </a:r>
          </a:p>
          <a:p>
            <a:pPr lvl="1" indent="-347472"/>
            <a:r>
              <a:rPr lang="en-US" dirty="0">
                <a:latin typeface="Calibri" pitchFamily="34" charset="0"/>
              </a:rPr>
              <a:t>ESG – Payment may be requested in advance, no more than 30 days prior to event date</a:t>
            </a:r>
          </a:p>
          <a:p>
            <a:pPr lvl="1" indent="-347472"/>
            <a:r>
              <a:rPr lang="en-US" dirty="0">
                <a:latin typeface="Calibri" pitchFamily="34" charset="0"/>
              </a:rPr>
              <a:t>All required documentation (e.g., reports, event summary forms, permits, etc.) must be submitted and approved prior to payment request being paid</a:t>
            </a:r>
          </a:p>
          <a:p>
            <a:r>
              <a:rPr lang="en-US" dirty="0">
                <a:latin typeface="Calibri" pitchFamily="34" charset="0"/>
              </a:rPr>
              <a:t>Organizational standing with Secretary of State, Registry of Charitable Trusts, and SAM (if required) must be active/current for the City to disburse funds</a:t>
            </a:r>
          </a:p>
          <a:p>
            <a:r>
              <a:rPr lang="en-US" dirty="0">
                <a:latin typeface="Calibri" pitchFamily="34" charset="0"/>
              </a:rPr>
              <a:t>Failure to comply with terms and conditions of agreement (including but not limited to complying with applicable public health restrictions, meeting goals, etc.) may result in the City reducing or terminating funding</a:t>
            </a:r>
          </a:p>
          <a:p>
            <a:endParaRPr lang="en-US" dirty="0">
              <a:highlight>
                <a:srgbClr val="FFFF00"/>
              </a:highlight>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3514841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Reporting</a:t>
            </a:r>
          </a:p>
        </p:txBody>
      </p:sp>
      <p:sp>
        <p:nvSpPr>
          <p:cNvPr id="3" name="Content Placeholder 2"/>
          <p:cNvSpPr>
            <a:spLocks noGrp="1"/>
          </p:cNvSpPr>
          <p:nvPr>
            <p:ph idx="1"/>
          </p:nvPr>
        </p:nvSpPr>
        <p:spPr/>
        <p:txBody>
          <a:bodyPr/>
          <a:lstStyle/>
          <a:p>
            <a:r>
              <a:rPr lang="en-US" dirty="0">
                <a:latin typeface="Calibri" pitchFamily="34" charset="0"/>
              </a:rPr>
              <a:t>Reports submitted in WebGrants</a:t>
            </a:r>
          </a:p>
          <a:p>
            <a:r>
              <a:rPr lang="en-US" dirty="0">
                <a:latin typeface="Calibri" pitchFamily="34" charset="0"/>
              </a:rPr>
              <a:t>CSG/CDBG</a:t>
            </a:r>
          </a:p>
          <a:p>
            <a:pPr lvl="1"/>
            <a:r>
              <a:rPr lang="en-US" dirty="0">
                <a:latin typeface="Calibri" pitchFamily="34" charset="0"/>
              </a:rPr>
              <a:t>Quarterly and/or mid-year reports to show persons served</a:t>
            </a:r>
          </a:p>
          <a:p>
            <a:pPr lvl="1"/>
            <a:r>
              <a:rPr lang="en-US" dirty="0">
                <a:latin typeface="Calibri" pitchFamily="34" charset="0"/>
              </a:rPr>
              <a:t>CDBG recipients must collect info on demographic characteristics and income</a:t>
            </a:r>
          </a:p>
          <a:p>
            <a:pPr lvl="1"/>
            <a:r>
              <a:rPr lang="en-US" dirty="0">
                <a:latin typeface="Calibri" pitchFamily="34" charset="0"/>
              </a:rPr>
              <a:t>Annual report describing persons served and accomplishments</a:t>
            </a:r>
          </a:p>
          <a:p>
            <a:pPr lvl="1"/>
            <a:r>
              <a:rPr lang="en-US" dirty="0">
                <a:latin typeface="Calibri" pitchFamily="34" charset="0"/>
              </a:rPr>
              <a:t>Financial reporting, type depends on amount of grant</a:t>
            </a:r>
          </a:p>
          <a:p>
            <a:r>
              <a:rPr lang="en-US" dirty="0">
                <a:latin typeface="Calibri" pitchFamily="34" charset="0"/>
              </a:rPr>
              <a:t>ESG</a:t>
            </a:r>
          </a:p>
          <a:p>
            <a:pPr lvl="1"/>
            <a:r>
              <a:rPr lang="en-US" dirty="0">
                <a:latin typeface="Calibri" pitchFamily="34" charset="0"/>
              </a:rPr>
              <a:t>Post-event Summary Report including financial summary and attendance numbers</a:t>
            </a:r>
          </a:p>
        </p:txBody>
      </p:sp>
    </p:spTree>
    <p:extLst>
      <p:ext uri="{BB962C8B-B14F-4D97-AF65-F5344CB8AC3E}">
        <p14:creationId xmlns:p14="http://schemas.microsoft.com/office/powerpoint/2010/main" val="1506097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Assistance and Monitoring</a:t>
            </a:r>
          </a:p>
        </p:txBody>
      </p:sp>
      <p:sp>
        <p:nvSpPr>
          <p:cNvPr id="3" name="Content Placeholder 2"/>
          <p:cNvSpPr>
            <a:spLocks noGrp="1"/>
          </p:cNvSpPr>
          <p:nvPr>
            <p:ph idx="1"/>
          </p:nvPr>
        </p:nvSpPr>
        <p:spPr/>
        <p:txBody>
          <a:bodyPr>
            <a:normAutofit/>
          </a:bodyPr>
          <a:lstStyle/>
          <a:p>
            <a:r>
              <a:rPr lang="en-US" dirty="0">
                <a:latin typeface="Calibri" pitchFamily="34" charset="0"/>
              </a:rPr>
              <a:t>Staff is available to help grantees throughout the year</a:t>
            </a:r>
          </a:p>
          <a:p>
            <a:pPr lvl="1"/>
            <a:r>
              <a:rPr lang="en-US" dirty="0">
                <a:latin typeface="Calibri" pitchFamily="34" charset="0"/>
              </a:rPr>
              <a:t>On-site assistance for reporting and invoicing</a:t>
            </a:r>
          </a:p>
          <a:p>
            <a:pPr lvl="1"/>
            <a:r>
              <a:rPr lang="en-US" dirty="0">
                <a:latin typeface="Calibri" pitchFamily="34" charset="0"/>
              </a:rPr>
              <a:t>Review/discuss modifications to scope of work and/or budget</a:t>
            </a:r>
          </a:p>
          <a:p>
            <a:pPr lvl="1"/>
            <a:r>
              <a:rPr lang="en-US" dirty="0">
                <a:latin typeface="Calibri" pitchFamily="34" charset="0"/>
              </a:rPr>
              <a:t>Help navigating WebGrants</a:t>
            </a:r>
          </a:p>
          <a:p>
            <a:r>
              <a:rPr lang="en-US" dirty="0">
                <a:latin typeface="Calibri" pitchFamily="34" charset="0"/>
              </a:rPr>
              <a:t>All grants are subject to a financial and program audit by City staff </a:t>
            </a:r>
          </a:p>
          <a:p>
            <a:pPr lvl="1"/>
            <a:r>
              <a:rPr lang="en-US" dirty="0">
                <a:latin typeface="Calibri" pitchFamily="34" charset="0"/>
              </a:rPr>
              <a:t>CSG/CDBG - periodically complete a monitoring visit where we look at financial and program information</a:t>
            </a:r>
          </a:p>
          <a:p>
            <a:pPr lvl="1"/>
            <a:endParaRPr lang="en-US" dirty="0">
              <a:latin typeface="Calibri" pitchFamily="34" charset="0"/>
            </a:endParaRPr>
          </a:p>
          <a:p>
            <a:pPr lvl="1"/>
            <a:endParaRPr lang="en-US" dirty="0">
              <a:latin typeface="Calibri" pitchFamily="34" charset="0"/>
            </a:endParaRPr>
          </a:p>
          <a:p>
            <a:pPr lvl="1"/>
            <a:endParaRPr lang="en-US" dirty="0">
              <a:latin typeface="Calibri" pitchFamily="34" charset="0"/>
            </a:endParaRPr>
          </a:p>
        </p:txBody>
      </p:sp>
    </p:spTree>
    <p:extLst>
      <p:ext uri="{BB962C8B-B14F-4D97-AF65-F5344CB8AC3E}">
        <p14:creationId xmlns:p14="http://schemas.microsoft.com/office/powerpoint/2010/main" val="258985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2"/>
            <a:ext cx="9808029" cy="1780728"/>
          </a:xfrm>
        </p:spPr>
        <p:txBody>
          <a:bodyPr>
            <a:normAutofit/>
          </a:bodyPr>
          <a:lstStyle/>
          <a:p>
            <a:pPr algn="ctr"/>
            <a:r>
              <a:rPr lang="en-US" sz="5400" dirty="0"/>
              <a:t>Questions?</a:t>
            </a:r>
          </a:p>
        </p:txBody>
      </p:sp>
    </p:spTree>
    <p:extLst>
      <p:ext uri="{BB962C8B-B14F-4D97-AF65-F5344CB8AC3E}">
        <p14:creationId xmlns:p14="http://schemas.microsoft.com/office/powerpoint/2010/main" val="149951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1"/>
            <a:ext cx="9808029" cy="2467271"/>
          </a:xfrm>
        </p:spPr>
        <p:txBody>
          <a:bodyPr>
            <a:normAutofit/>
          </a:bodyPr>
          <a:lstStyle/>
          <a:p>
            <a:pPr algn="ctr"/>
            <a:r>
              <a:rPr lang="en-US" sz="4400" dirty="0"/>
              <a:t>Copies of the PowerPoint slides and a recording of this webinar will be made available at: </a:t>
            </a:r>
            <a:r>
              <a:rPr lang="en-US" sz="4400" dirty="0">
                <a:hlinkClick r:id="rId3"/>
              </a:rPr>
              <a:t>www.elkgrovecity.org/grants</a:t>
            </a:r>
            <a:r>
              <a:rPr lang="en-US" sz="4400" dirty="0"/>
              <a:t>   </a:t>
            </a:r>
          </a:p>
        </p:txBody>
      </p:sp>
    </p:spTree>
    <p:extLst>
      <p:ext uri="{BB962C8B-B14F-4D97-AF65-F5344CB8AC3E}">
        <p14:creationId xmlns:p14="http://schemas.microsoft.com/office/powerpoint/2010/main" val="16787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43941"/>
            <a:ext cx="9808029" cy="2467271"/>
          </a:xfrm>
        </p:spPr>
        <p:txBody>
          <a:bodyPr>
            <a:normAutofit/>
          </a:bodyPr>
          <a:lstStyle/>
          <a:p>
            <a:pPr algn="ctr"/>
            <a:r>
              <a:rPr lang="en-US" sz="4400" dirty="0"/>
              <a:t>Service Provider </a:t>
            </a:r>
            <a:br>
              <a:rPr lang="en-US" sz="4400" dirty="0"/>
            </a:br>
            <a:r>
              <a:rPr lang="en-US" sz="4400" dirty="0"/>
              <a:t>Community Needs Survey: </a:t>
            </a:r>
            <a:r>
              <a:rPr lang="en-US" sz="4400" dirty="0">
                <a:hlinkClick r:id="rId3"/>
              </a:rPr>
              <a:t>https://forms.office.com/g/Qs6Y6aF8R0</a:t>
            </a:r>
            <a:r>
              <a:rPr lang="en-US" sz="4400" dirty="0"/>
              <a:t> </a:t>
            </a:r>
          </a:p>
        </p:txBody>
      </p:sp>
    </p:spTree>
    <p:extLst>
      <p:ext uri="{BB962C8B-B14F-4D97-AF65-F5344CB8AC3E}">
        <p14:creationId xmlns:p14="http://schemas.microsoft.com/office/powerpoint/2010/main" val="38089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163" y="2354135"/>
            <a:ext cx="9808029" cy="1074865"/>
          </a:xfrm>
        </p:spPr>
        <p:txBody>
          <a:bodyPr>
            <a:normAutofit/>
          </a:bodyPr>
          <a:lstStyle/>
          <a:p>
            <a:r>
              <a:rPr lang="en-US" sz="5400" dirty="0"/>
              <a:t>Thank you for attending!</a:t>
            </a:r>
          </a:p>
        </p:txBody>
      </p:sp>
      <p:sp>
        <p:nvSpPr>
          <p:cNvPr id="3" name="Subtitle 2"/>
          <p:cNvSpPr>
            <a:spLocks noGrp="1"/>
          </p:cNvSpPr>
          <p:nvPr>
            <p:ph type="subTitle" idx="1"/>
          </p:nvPr>
        </p:nvSpPr>
        <p:spPr>
          <a:xfrm>
            <a:off x="1532163" y="3507821"/>
            <a:ext cx="9032423" cy="2399493"/>
          </a:xfrm>
        </p:spPr>
        <p:txBody>
          <a:bodyPr>
            <a:noAutofit/>
          </a:bodyPr>
          <a:lstStyle/>
          <a:p>
            <a:r>
              <a:rPr lang="en-US" dirty="0"/>
              <a:t>Alicia Tutt, Senior Grants Analyst</a:t>
            </a:r>
          </a:p>
          <a:p>
            <a:r>
              <a:rPr lang="en-US" dirty="0"/>
              <a:t>916.627.3735 </a:t>
            </a:r>
            <a:r>
              <a:rPr lang="en-US" dirty="0">
                <a:latin typeface="Calibri" pitchFamily="34" charset="0"/>
              </a:rPr>
              <a:t>| atutt@elkgrovecity.org</a:t>
            </a:r>
          </a:p>
          <a:p>
            <a:endParaRPr lang="en-US" dirty="0">
              <a:latin typeface="Calibri" pitchFamily="34" charset="0"/>
            </a:endParaRPr>
          </a:p>
          <a:p>
            <a:r>
              <a:rPr lang="en-US" dirty="0">
                <a:latin typeface="Calibri" pitchFamily="34" charset="0"/>
              </a:rPr>
              <a:t>Jodie Moreno, Community Events Program Manager</a:t>
            </a:r>
          </a:p>
          <a:p>
            <a:r>
              <a:rPr lang="en-US" dirty="0">
                <a:latin typeface="Calibri" pitchFamily="34" charset="0"/>
              </a:rPr>
              <a:t>916.478.3632</a:t>
            </a:r>
            <a:r>
              <a:rPr lang="en-US" dirty="0"/>
              <a:t> | jmoreno@elkgrovecity.org</a:t>
            </a:r>
            <a:endParaRPr lang="en-US" dirty="0">
              <a:latin typeface="Calibri" pitchFamily="34" charset="0"/>
            </a:endParaRPr>
          </a:p>
          <a:p>
            <a:endParaRPr lang="en-US" dirty="0"/>
          </a:p>
        </p:txBody>
      </p:sp>
    </p:spTree>
    <p:extLst>
      <p:ext uri="{BB962C8B-B14F-4D97-AF65-F5344CB8AC3E}">
        <p14:creationId xmlns:p14="http://schemas.microsoft.com/office/powerpoint/2010/main" val="66348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CDBG</a:t>
            </a:r>
            <a:r>
              <a:rPr lang="en-US" dirty="0"/>
              <a:t> Basic Information</a:t>
            </a:r>
          </a:p>
        </p:txBody>
      </p:sp>
      <p:sp>
        <p:nvSpPr>
          <p:cNvPr id="3" name="Content Placeholder 2"/>
          <p:cNvSpPr>
            <a:spLocks noGrp="1"/>
          </p:cNvSpPr>
          <p:nvPr>
            <p:ph idx="1"/>
          </p:nvPr>
        </p:nvSpPr>
        <p:spPr/>
        <p:txBody>
          <a:bodyPr>
            <a:normAutofit lnSpcReduction="10000"/>
          </a:bodyPr>
          <a:lstStyle/>
          <a:p>
            <a:r>
              <a:rPr lang="en-US" dirty="0">
                <a:latin typeface="Calibri" pitchFamily="34" charset="0"/>
              </a:rPr>
              <a:t>City receives an annual grant from the US Department of Housing and Urban Development (HUD) </a:t>
            </a:r>
          </a:p>
          <a:p>
            <a:r>
              <a:rPr lang="en-US" dirty="0">
                <a:latin typeface="Calibri" pitchFamily="34" charset="0"/>
              </a:rPr>
              <a:t>Some funds may be passed through to nonprofits and governmental entities for:</a:t>
            </a:r>
          </a:p>
          <a:p>
            <a:pPr lvl="1"/>
            <a:r>
              <a:rPr lang="en-US" dirty="0">
                <a:latin typeface="Calibri" pitchFamily="34" charset="0"/>
              </a:rPr>
              <a:t> Ongoing program costs (e.g., staffing, supplies, etc.)</a:t>
            </a:r>
          </a:p>
          <a:p>
            <a:pPr lvl="1"/>
            <a:r>
              <a:rPr lang="en-US" dirty="0">
                <a:latin typeface="Calibri" pitchFamily="34" charset="0"/>
              </a:rPr>
              <a:t> Capital improvements to facilities</a:t>
            </a:r>
          </a:p>
          <a:p>
            <a:r>
              <a:rPr lang="en-US" dirty="0">
                <a:latin typeface="Calibri" pitchFamily="34" charset="0"/>
              </a:rPr>
              <a:t>Goals</a:t>
            </a:r>
          </a:p>
          <a:p>
            <a:pPr lvl="1"/>
            <a:r>
              <a:rPr lang="en-US" dirty="0">
                <a:latin typeface="Calibri" pitchFamily="34" charset="0"/>
              </a:rPr>
              <a:t>Provide decent, safe, and sanitary housing</a:t>
            </a:r>
          </a:p>
          <a:p>
            <a:pPr lvl="1"/>
            <a:r>
              <a:rPr lang="en-US" dirty="0">
                <a:latin typeface="Calibri" pitchFamily="34" charset="0"/>
              </a:rPr>
              <a:t>Provide a suitable living environment </a:t>
            </a:r>
          </a:p>
          <a:p>
            <a:pPr lvl="1"/>
            <a:r>
              <a:rPr lang="en-US" dirty="0">
                <a:latin typeface="Calibri" pitchFamily="34" charset="0"/>
              </a:rPr>
              <a:t>Expand economic opportunities</a:t>
            </a:r>
          </a:p>
          <a:p>
            <a:pPr lvl="1"/>
            <a:r>
              <a:rPr lang="en-US" dirty="0">
                <a:latin typeface="Calibri" pitchFamily="34" charset="0"/>
              </a:rPr>
              <a:t>All programs must primarily benefit low-income households</a:t>
            </a:r>
          </a:p>
          <a:p>
            <a:pPr lvl="2"/>
            <a:r>
              <a:rPr lang="en-US" dirty="0">
                <a:latin typeface="Calibri" pitchFamily="34" charset="0"/>
              </a:rPr>
              <a:t> One-person household: $60,050 annually</a:t>
            </a:r>
          </a:p>
          <a:p>
            <a:pPr lvl="2"/>
            <a:r>
              <a:rPr lang="en-US" dirty="0">
                <a:latin typeface="Calibri" pitchFamily="34" charset="0"/>
              </a:rPr>
              <a:t> Four-person household: $85,750 annually</a:t>
            </a:r>
          </a:p>
          <a:p>
            <a:endParaRPr lang="en-US" dirty="0"/>
          </a:p>
        </p:txBody>
      </p:sp>
    </p:spTree>
    <p:extLst>
      <p:ext uri="{BB962C8B-B14F-4D97-AF65-F5344CB8AC3E}">
        <p14:creationId xmlns:p14="http://schemas.microsoft.com/office/powerpoint/2010/main" val="223973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ESG</a:t>
            </a:r>
            <a:r>
              <a:rPr lang="en-US" dirty="0"/>
              <a:t> Basic Information</a:t>
            </a:r>
          </a:p>
        </p:txBody>
      </p:sp>
      <p:sp>
        <p:nvSpPr>
          <p:cNvPr id="3" name="Content Placeholder 2"/>
          <p:cNvSpPr>
            <a:spLocks noGrp="1"/>
          </p:cNvSpPr>
          <p:nvPr>
            <p:ph idx="1"/>
          </p:nvPr>
        </p:nvSpPr>
        <p:spPr>
          <a:xfrm>
            <a:off x="838200" y="1259633"/>
            <a:ext cx="10515600" cy="5462180"/>
          </a:xfrm>
        </p:spPr>
        <p:txBody>
          <a:bodyPr>
            <a:normAutofit fontScale="92500" lnSpcReduction="20000"/>
          </a:bodyPr>
          <a:lstStyle/>
          <a:p>
            <a:pPr lvl="0"/>
            <a:r>
              <a:rPr lang="en-US" sz="3000" dirty="0">
                <a:solidFill>
                  <a:srgbClr val="55565A"/>
                </a:solidFill>
                <a:latin typeface="Calibri" pitchFamily="34" charset="0"/>
              </a:rPr>
              <a:t>Awarded annually by the City Council</a:t>
            </a:r>
          </a:p>
          <a:p>
            <a:pPr lvl="0"/>
            <a:r>
              <a:rPr lang="en-US" sz="3000" dirty="0"/>
              <a:t>Assistance to Elk Grove-based nonprofit organizations to host a special event that benefits the Elk Grove community</a:t>
            </a:r>
            <a:endParaRPr lang="en-US" sz="3000" dirty="0">
              <a:solidFill>
                <a:srgbClr val="55565A"/>
              </a:solidFill>
              <a:latin typeface="Calibri" pitchFamily="34" charset="0"/>
            </a:endParaRPr>
          </a:p>
          <a:p>
            <a:pPr lvl="0"/>
            <a:r>
              <a:rPr lang="en-US" sz="3000" dirty="0">
                <a:solidFill>
                  <a:srgbClr val="55565A"/>
                </a:solidFill>
                <a:latin typeface="Calibri" pitchFamily="34" charset="0"/>
              </a:rPr>
              <a:t>Events must take place in Elk Grove </a:t>
            </a:r>
          </a:p>
          <a:p>
            <a:pPr lvl="0"/>
            <a:r>
              <a:rPr lang="en-US" sz="3000" dirty="0">
                <a:solidFill>
                  <a:srgbClr val="55565A"/>
                </a:solidFill>
                <a:latin typeface="Calibri" pitchFamily="34" charset="0"/>
              </a:rPr>
              <a:t>Cannot be organized around political or religious purposes. If for religious purposes, it will be to educate the community and relate to Diversity, Equity and Inclusion and being a City Welcome to All.</a:t>
            </a:r>
          </a:p>
          <a:p>
            <a:pPr lvl="0"/>
            <a:r>
              <a:rPr lang="en-US" sz="3000" dirty="0"/>
              <a:t>Events with a fundraising component are eligible if all net proceeds will be provided to a nonprofit that serves primarily Elk Grove residents</a:t>
            </a:r>
          </a:p>
          <a:p>
            <a:pPr lvl="0"/>
            <a:r>
              <a:rPr lang="en-US" sz="3000" dirty="0">
                <a:solidFill>
                  <a:srgbClr val="55565A"/>
                </a:solidFill>
                <a:latin typeface="Calibri" pitchFamily="34" charset="0"/>
              </a:rPr>
              <a:t>Flexible funding</a:t>
            </a:r>
          </a:p>
          <a:p>
            <a:pPr lvl="1"/>
            <a:r>
              <a:rPr lang="en-US" sz="2600" dirty="0">
                <a:solidFill>
                  <a:srgbClr val="55565A"/>
                </a:solidFill>
                <a:latin typeface="Calibri" pitchFamily="34" charset="0"/>
              </a:rPr>
              <a:t>Direct funding</a:t>
            </a:r>
          </a:p>
          <a:p>
            <a:pPr lvl="1"/>
            <a:r>
              <a:rPr lang="en-US" sz="2600" dirty="0">
                <a:solidFill>
                  <a:srgbClr val="55565A"/>
                </a:solidFill>
                <a:latin typeface="Calibri" pitchFamily="34" charset="0"/>
              </a:rPr>
              <a:t>City facility use</a:t>
            </a:r>
          </a:p>
          <a:p>
            <a:pPr lvl="1"/>
            <a:r>
              <a:rPr lang="en-US" sz="2600" dirty="0">
                <a:solidFill>
                  <a:srgbClr val="55565A"/>
                </a:solidFill>
                <a:latin typeface="Calibri" pitchFamily="34" charset="0"/>
              </a:rPr>
              <a:t>In-kind services</a:t>
            </a:r>
          </a:p>
          <a:p>
            <a:endParaRPr lang="en-US" dirty="0">
              <a:latin typeface="Calibri" pitchFamily="34" charset="0"/>
            </a:endParaRPr>
          </a:p>
        </p:txBody>
      </p:sp>
    </p:spTree>
    <p:extLst>
      <p:ext uri="{BB962C8B-B14F-4D97-AF65-F5344CB8AC3E}">
        <p14:creationId xmlns:p14="http://schemas.microsoft.com/office/powerpoint/2010/main" val="150099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2024-2025 Budget</a:t>
            </a:r>
          </a:p>
        </p:txBody>
      </p:sp>
      <p:sp>
        <p:nvSpPr>
          <p:cNvPr id="3" name="Content Placeholder 2"/>
          <p:cNvSpPr>
            <a:spLocks noGrp="1"/>
          </p:cNvSpPr>
          <p:nvPr>
            <p:ph idx="1"/>
          </p:nvPr>
        </p:nvSpPr>
        <p:spPr>
          <a:xfrm>
            <a:off x="838200" y="1250302"/>
            <a:ext cx="10515600" cy="4917330"/>
          </a:xfrm>
        </p:spPr>
        <p:txBody>
          <a:bodyPr>
            <a:normAutofit lnSpcReduction="10000"/>
          </a:bodyPr>
          <a:lstStyle/>
          <a:p>
            <a:r>
              <a:rPr lang="en-US" dirty="0">
                <a:latin typeface="Calibri" pitchFamily="34" charset="0"/>
              </a:rPr>
              <a:t>CSG: approximately 	$457,969</a:t>
            </a:r>
          </a:p>
          <a:p>
            <a:pPr lvl="1">
              <a:buSzPct val="65000"/>
            </a:pPr>
            <a:r>
              <a:rPr lang="en-US" dirty="0">
                <a:latin typeface="Calibri" pitchFamily="34" charset="0"/>
              </a:rPr>
              <a:t>Final amount determined during City budget process</a:t>
            </a:r>
          </a:p>
          <a:p>
            <a:r>
              <a:rPr lang="en-US" dirty="0">
                <a:latin typeface="Calibri" pitchFamily="34" charset="0"/>
              </a:rPr>
              <a:t>CDBG: approximately 	$910,987</a:t>
            </a:r>
            <a:endParaRPr lang="en-US" baseline="30000" dirty="0">
              <a:latin typeface="Calibri" pitchFamily="34" charset="0"/>
            </a:endParaRPr>
          </a:p>
          <a:p>
            <a:pPr lvl="1">
              <a:buSzPct val="65000"/>
            </a:pPr>
            <a:r>
              <a:rPr lang="en-US" dirty="0">
                <a:latin typeface="Calibri" pitchFamily="34" charset="0"/>
              </a:rPr>
              <a:t>Public services		$136,648 </a:t>
            </a:r>
            <a:r>
              <a:rPr lang="en-US" sz="2000" dirty="0">
                <a:latin typeface="Calibri" pitchFamily="34" charset="0"/>
              </a:rPr>
              <a:t>(15% of award maximum)</a:t>
            </a:r>
          </a:p>
          <a:p>
            <a:pPr lvl="1">
              <a:buSzPct val="65000"/>
            </a:pPr>
            <a:r>
              <a:rPr lang="en-US" dirty="0">
                <a:latin typeface="Calibri" pitchFamily="34" charset="0"/>
              </a:rPr>
              <a:t>Capital projects		$637,691</a:t>
            </a:r>
            <a:endParaRPr lang="en-US" baseline="30000" dirty="0">
              <a:latin typeface="Calibri" pitchFamily="34" charset="0"/>
            </a:endParaRPr>
          </a:p>
          <a:p>
            <a:pPr lvl="1">
              <a:buSzPct val="65000"/>
            </a:pPr>
            <a:r>
              <a:rPr lang="en-US" dirty="0">
                <a:latin typeface="Calibri" pitchFamily="34" charset="0"/>
              </a:rPr>
              <a:t>Administration		$136,348</a:t>
            </a:r>
          </a:p>
          <a:p>
            <a:pPr lvl="1">
              <a:buSzPct val="65000"/>
            </a:pPr>
            <a:r>
              <a:rPr lang="en-US" dirty="0">
                <a:latin typeface="Calibri" pitchFamily="34" charset="0"/>
              </a:rPr>
              <a:t>Additional funding may be available for capital projects</a:t>
            </a:r>
          </a:p>
          <a:p>
            <a:pPr lvl="1">
              <a:buSzPct val="65000"/>
            </a:pPr>
            <a:r>
              <a:rPr lang="en-US" dirty="0">
                <a:latin typeface="Calibri" pitchFamily="34" charset="0"/>
              </a:rPr>
              <a:t>Final amount determined by HUD later in the year</a:t>
            </a:r>
          </a:p>
          <a:p>
            <a:pPr>
              <a:buSzPct val="65000"/>
            </a:pPr>
            <a:r>
              <a:rPr lang="en-US" dirty="0">
                <a:latin typeface="Calibri" pitchFamily="34" charset="0"/>
              </a:rPr>
              <a:t>ESG: approximately	$380,000</a:t>
            </a:r>
          </a:p>
          <a:p>
            <a:pPr lvl="1">
              <a:buSzPct val="65000"/>
            </a:pPr>
            <a:r>
              <a:rPr lang="en-US" dirty="0">
                <a:latin typeface="Calibri" pitchFamily="34" charset="0"/>
              </a:rPr>
              <a:t>Cash			$80,000</a:t>
            </a:r>
          </a:p>
          <a:p>
            <a:pPr lvl="1">
              <a:buSzPct val="65000"/>
            </a:pPr>
            <a:r>
              <a:rPr lang="en-US" dirty="0">
                <a:latin typeface="Calibri" pitchFamily="34" charset="0"/>
              </a:rPr>
              <a:t>In-kind &amp; facility use	$300,000</a:t>
            </a:r>
          </a:p>
          <a:p>
            <a:pPr lvl="1">
              <a:buSzPct val="65000"/>
            </a:pPr>
            <a:r>
              <a:rPr lang="en-US" dirty="0">
                <a:latin typeface="Calibri" pitchFamily="34" charset="0"/>
              </a:rPr>
              <a:t>Final amount determined during City budget process</a:t>
            </a:r>
          </a:p>
          <a:p>
            <a:pPr lvl="1">
              <a:buSzPct val="65000"/>
            </a:pPr>
            <a:endParaRPr lang="en-US" dirty="0">
              <a:latin typeface="Calibri" pitchFamily="34" charset="0"/>
            </a:endParaRPr>
          </a:p>
        </p:txBody>
      </p:sp>
    </p:spTree>
    <p:extLst>
      <p:ext uri="{BB962C8B-B14F-4D97-AF65-F5344CB8AC3E}">
        <p14:creationId xmlns:p14="http://schemas.microsoft.com/office/powerpoint/2010/main" val="309169367"/>
      </p:ext>
    </p:extLst>
  </p:cSld>
  <p:clrMapOvr>
    <a:masterClrMapping/>
  </p:clrMapOvr>
</p:sld>
</file>

<file path=ppt/theme/theme1.xml><?xml version="1.0" encoding="utf-8"?>
<a:theme xmlns:a="http://schemas.openxmlformats.org/drawingml/2006/main" name="City_Marketing_Presentation_Template">
  <a:themeElements>
    <a:clrScheme name="Custom 3">
      <a:dk1>
        <a:srgbClr val="55565A"/>
      </a:dk1>
      <a:lt1>
        <a:srgbClr val="E7E6E6"/>
      </a:lt1>
      <a:dk2>
        <a:srgbClr val="55565A"/>
      </a:dk2>
      <a:lt2>
        <a:srgbClr val="E7E6E6"/>
      </a:lt2>
      <a:accent1>
        <a:srgbClr val="55565A"/>
      </a:accent1>
      <a:accent2>
        <a:srgbClr val="70AD47"/>
      </a:accent2>
      <a:accent3>
        <a:srgbClr val="ED7D31"/>
      </a:accent3>
      <a:accent4>
        <a:srgbClr val="954F72"/>
      </a:accent4>
      <a:accent5>
        <a:srgbClr val="FFC000"/>
      </a:accent5>
      <a:accent6>
        <a:srgbClr val="0563C1"/>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_Marketing_Presentation_Template" id="{CBAD81E4-0A56-7042-8EA3-CE11A3934627}" vid="{2D9A637A-764B-DD42-8F24-814A993A2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89D453901E414595B9AF3080802ABE" ma:contentTypeVersion="" ma:contentTypeDescription="Create a new document." ma:contentTypeScope="" ma:versionID="68bbb5fca727a849339a800b134e892f">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0A4A61-B674-40DE-A2A2-B863E3AAD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ACD9FCB-ABD6-46F6-9984-4769DF584218}">
  <ds:schemaRefs>
    <ds:schemaRef ds:uri="http://schemas.openxmlformats.org/package/2006/metadata/core-properties"/>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E4E999-F305-4E1B-8E67-57F7F5DE3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City_Marketing_Presentation_Template</Template>
  <TotalTime>4145</TotalTime>
  <Words>5093</Words>
  <Application>Microsoft Office PowerPoint</Application>
  <PresentationFormat>Widescreen</PresentationFormat>
  <Paragraphs>585</Paragraphs>
  <Slides>69</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Helvetica Neue</vt:lpstr>
      <vt:lpstr>City_Marketing_Presentation_Template</vt:lpstr>
      <vt:lpstr>FY 2024-2025 Nonprofit Grant Opportunities Application Technical Assistance &amp; Public Meeting Webinar January 23, 2024</vt:lpstr>
      <vt:lpstr>Application Technical Assistance &amp;  Public Meeting Webinar FY 2024-2025  Nonprofit Grant Opportunities</vt:lpstr>
      <vt:lpstr>Today’s Agenda</vt:lpstr>
      <vt:lpstr>Polls #1-2</vt:lpstr>
      <vt:lpstr>Grant Funding Opportunities</vt:lpstr>
      <vt:lpstr>CSG Basic Information</vt:lpstr>
      <vt:lpstr>CDBG Basic Information</vt:lpstr>
      <vt:lpstr>ESG Basic Information</vt:lpstr>
      <vt:lpstr>Estimated 2024-2025 Budget</vt:lpstr>
      <vt:lpstr>Poll #3</vt:lpstr>
      <vt:lpstr>General Information</vt:lpstr>
      <vt:lpstr>Grant Applications</vt:lpstr>
      <vt:lpstr>Eligible Organizations</vt:lpstr>
      <vt:lpstr>Application Disclosure</vt:lpstr>
      <vt:lpstr>Application Deadlines</vt:lpstr>
      <vt:lpstr>CSG/CDBG General Information</vt:lpstr>
      <vt:lpstr>Types of Eligible Activities (incomplete list)</vt:lpstr>
      <vt:lpstr>CSG, CDBG, or Both?</vt:lpstr>
      <vt:lpstr>Budget</vt:lpstr>
      <vt:lpstr>Documentation and Accounting</vt:lpstr>
      <vt:lpstr>Funding Requests</vt:lpstr>
      <vt:lpstr>ESG General Information</vt:lpstr>
      <vt:lpstr>Eligible Events (incomplete list)</vt:lpstr>
      <vt:lpstr>Planning During Health Restrictions</vt:lpstr>
      <vt:lpstr> Sponsorship Requests</vt:lpstr>
      <vt:lpstr>Application Process WebGrants</vt:lpstr>
      <vt:lpstr>WebGrants Online Application</vt:lpstr>
      <vt:lpstr>PowerPoint Presentation</vt:lpstr>
      <vt:lpstr>WebGrants Registration</vt:lpstr>
      <vt:lpstr>WebGrants Tips</vt:lpstr>
      <vt:lpstr>WebGrants Tips Cont.</vt:lpstr>
      <vt:lpstr>WebGrants Tips Cont.</vt:lpstr>
      <vt:lpstr>WebGrants Tips Cont.</vt:lpstr>
      <vt:lpstr>Attachments</vt:lpstr>
      <vt:lpstr>PowerPoint Presentation</vt:lpstr>
      <vt:lpstr>PowerPoint Presentation</vt:lpstr>
      <vt:lpstr>Submitting the Application</vt:lpstr>
      <vt:lpstr>WebGrants Technical Assistance</vt:lpstr>
      <vt:lpstr>CSG/CDBG Application</vt:lpstr>
      <vt:lpstr>Application Components (Forms)</vt:lpstr>
      <vt:lpstr>Project Overview</vt:lpstr>
      <vt:lpstr>Project Overview Cont.</vt:lpstr>
      <vt:lpstr>Organization Information</vt:lpstr>
      <vt:lpstr>CDBG Eligibility</vt:lpstr>
      <vt:lpstr>Example</vt:lpstr>
      <vt:lpstr>Budget</vt:lpstr>
      <vt:lpstr>Application Review Criteria</vt:lpstr>
      <vt:lpstr>Application Review Process</vt:lpstr>
      <vt:lpstr>CSG/CDBG Application Anticipated Timeline</vt:lpstr>
      <vt:lpstr>Poll #4</vt:lpstr>
      <vt:lpstr>ESG Application</vt:lpstr>
      <vt:lpstr>Application Components (Forms)</vt:lpstr>
      <vt:lpstr>Overview</vt:lpstr>
      <vt:lpstr>Overview Cont.</vt:lpstr>
      <vt:lpstr>Sponsorship Request</vt:lpstr>
      <vt:lpstr>Details</vt:lpstr>
      <vt:lpstr>Registrations and Certifications</vt:lpstr>
      <vt:lpstr>ESG Application Anticipated Timeline</vt:lpstr>
      <vt:lpstr>Grant Policies</vt:lpstr>
      <vt:lpstr>Basic Information</vt:lpstr>
      <vt:lpstr>Organizational Standing</vt:lpstr>
      <vt:lpstr>Communications &amp; City Logo</vt:lpstr>
      <vt:lpstr>Payment Policies</vt:lpstr>
      <vt:lpstr>Required Reporting</vt:lpstr>
      <vt:lpstr>Technical Assistance and Monitoring</vt:lpstr>
      <vt:lpstr>Questions?</vt:lpstr>
      <vt:lpstr>Copies of the PowerPoint slides and a recording of this webinar will be made available at: www.elkgrovecity.org/grants   </vt:lpstr>
      <vt:lpstr>Service Provider  Community Needs Survey: https://forms.office.com/g/Qs6Y6aF8R0 </vt:lpstr>
      <vt:lpstr>Thank you for attending!</vt:lpstr>
    </vt:vector>
  </TitlesOfParts>
  <Company>City of Elk Grove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Service Grant &amp; Community Development Block Grant Program</dc:title>
  <dc:creator>Alicia Tutt</dc:creator>
  <cp:lastModifiedBy>Alicia Tutt</cp:lastModifiedBy>
  <cp:revision>168</cp:revision>
  <cp:lastPrinted>2020-02-04T17:02:41Z</cp:lastPrinted>
  <dcterms:created xsi:type="dcterms:W3CDTF">2019-02-04T19:27:37Z</dcterms:created>
  <dcterms:modified xsi:type="dcterms:W3CDTF">2024-01-23T23:49:03Z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0x0101001C89D453901E414595B9AF3080802ABE</vt:lpwstr>
  </property>
</Properties>
</file>